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8288000" cy="10287000"/>
  <p:notesSz cx="6858000" cy="9144000"/>
  <p:embeddedFontLst>
    <p:embeddedFont>
      <p:font typeface="Times New Roman" charset="1" panose="02020603050405020304"/>
      <p:regular r:id="rId24"/>
    </p:embeddedFont>
    <p:embeddedFont>
      <p:font typeface="Arial" charset="1" panose="020B0604020202020204"/>
      <p:regular r:id="rId25"/>
    </p:embeddedFont>
    <p:embeddedFont>
      <p:font typeface="Arial Bold" charset="1" panose="020B0704020202020204"/>
      <p:regular r:id="rId26"/>
    </p:embeddedFont>
    <p:embeddedFont>
      <p:font typeface="Arial Italics" charset="1" panose="020B0604020202090204"/>
      <p:regular r:id="rId27"/>
    </p:embeddedFont>
    <p:embeddedFont>
      <p:font typeface="Open Sans" charset="1" panose="020B0606030504020204"/>
      <p:regular r:id="rId28"/>
    </p:embeddedFont>
    <p:embeddedFont>
      <p:font typeface="Calibri (MS)" charset="1" panose="020F0502020204030204"/>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jpe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7.png" Type="http://schemas.openxmlformats.org/officeDocument/2006/relationships/image"/><Relationship Id="rId7" Target="../media/image16.png" Type="http://schemas.openxmlformats.org/officeDocument/2006/relationships/image"/><Relationship Id="rId8" Target="../media/image5.jpeg" Type="http://schemas.openxmlformats.org/officeDocument/2006/relationships/image"/><Relationship Id="rId9"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5.jpeg" Type="http://schemas.openxmlformats.org/officeDocument/2006/relationships/image"/><Relationship Id="rId4" Target="../media/image6.png" Type="http://schemas.openxmlformats.org/officeDocument/2006/relationships/image"/><Relationship Id="rId5" Target="../media/image7.pn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14.png" Type="http://schemas.openxmlformats.org/officeDocument/2006/relationships/image"/><Relationship Id="rId9" Target="../media/image1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5.jpe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 Id="rId4" Target="../media/image24.png" Type="http://schemas.openxmlformats.org/officeDocument/2006/relationships/image"/><Relationship Id="rId5" Target="../media/image25.svg" Type="http://schemas.openxmlformats.org/officeDocument/2006/relationships/image"/><Relationship Id="rId6" Target="../media/image26.png" Type="http://schemas.openxmlformats.org/officeDocument/2006/relationships/image"/><Relationship Id="rId7" Target="../media/image5.jpeg" Type="http://schemas.openxmlformats.org/officeDocument/2006/relationships/image"/><Relationship Id="rId8" Target="../media/image6.png" Type="http://schemas.openxmlformats.org/officeDocument/2006/relationships/image"/><Relationship Id="rId9" Target="../media/image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27.pn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 Id="rId4" Target="../media/image24.png" Type="http://schemas.openxmlformats.org/officeDocument/2006/relationships/image"/><Relationship Id="rId5" Target="../media/image25.svg" Type="http://schemas.openxmlformats.org/officeDocument/2006/relationships/image"/><Relationship Id="rId6" Target="../media/image28.png" Type="http://schemas.openxmlformats.org/officeDocument/2006/relationships/image"/><Relationship Id="rId7" Target="../media/image5.jpeg" Type="http://schemas.openxmlformats.org/officeDocument/2006/relationships/image"/><Relationship Id="rId8" Target="../media/image6.png" Type="http://schemas.openxmlformats.org/officeDocument/2006/relationships/image"/><Relationship Id="rId9" Target="../media/image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png" Type="http://schemas.openxmlformats.org/officeDocument/2006/relationships/image"/><Relationship Id="rId11" Target="../media/image7.png" Type="http://schemas.openxmlformats.org/officeDocument/2006/relationships/image"/><Relationship Id="rId2" Target="../media/image29.png" Type="http://schemas.openxmlformats.org/officeDocument/2006/relationships/image"/><Relationship Id="rId3" Target="../media/image30.sv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35.jpeg" Type="http://schemas.openxmlformats.org/officeDocument/2006/relationships/image"/><Relationship Id="rId9" Target="../media/image5.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png" Type="http://schemas.openxmlformats.org/officeDocument/2006/relationships/image"/><Relationship Id="rId11" Target="../media/image7.png" Type="http://schemas.openxmlformats.org/officeDocument/2006/relationships/image"/><Relationship Id="rId2" Target="../media/image29.png" Type="http://schemas.openxmlformats.org/officeDocument/2006/relationships/image"/><Relationship Id="rId3" Target="../media/image30.sv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36.png" Type="http://schemas.openxmlformats.org/officeDocument/2006/relationships/image"/><Relationship Id="rId9" Target="../media/image5.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png" Type="http://schemas.openxmlformats.org/officeDocument/2006/relationships/image"/><Relationship Id="rId11" Target="../media/image7.png" Type="http://schemas.openxmlformats.org/officeDocument/2006/relationships/image"/><Relationship Id="rId2" Target="../media/image29.png" Type="http://schemas.openxmlformats.org/officeDocument/2006/relationships/image"/><Relationship Id="rId3" Target="../media/image30.sv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37.jpeg" Type="http://schemas.openxmlformats.org/officeDocument/2006/relationships/image"/><Relationship Id="rId9" Target="../media/image5.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png" Type="http://schemas.openxmlformats.org/officeDocument/2006/relationships/image"/><Relationship Id="rId11" Target="../media/image7.png" Type="http://schemas.openxmlformats.org/officeDocument/2006/relationships/image"/><Relationship Id="rId2" Target="../media/image29.png" Type="http://schemas.openxmlformats.org/officeDocument/2006/relationships/image"/><Relationship Id="rId3" Target="../media/image30.sv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38.jpeg" Type="http://schemas.openxmlformats.org/officeDocument/2006/relationships/image"/><Relationship Id="rId9" Target="../media/image5.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png" Type="http://schemas.openxmlformats.org/officeDocument/2006/relationships/image"/><Relationship Id="rId11" Target="../media/image7.png" Type="http://schemas.openxmlformats.org/officeDocument/2006/relationships/image"/><Relationship Id="rId2" Target="../media/image29.png" Type="http://schemas.openxmlformats.org/officeDocument/2006/relationships/image"/><Relationship Id="rId3" Target="../media/image30.sv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39.jpeg" Type="http://schemas.openxmlformats.org/officeDocument/2006/relationships/image"/><Relationship Id="rId9" Target="../media/image5.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png" Type="http://schemas.openxmlformats.org/officeDocument/2006/relationships/image"/><Relationship Id="rId11" Target="../media/image7.png" Type="http://schemas.openxmlformats.org/officeDocument/2006/relationships/image"/><Relationship Id="rId2" Target="../media/image29.png" Type="http://schemas.openxmlformats.org/officeDocument/2006/relationships/image"/><Relationship Id="rId3" Target="../media/image30.sv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40.png" Type="http://schemas.openxmlformats.org/officeDocument/2006/relationships/image"/><Relationship Id="rId9" Target="../media/image5.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5.jpe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2" Target="../media/image41.png" Type="http://schemas.openxmlformats.org/officeDocument/2006/relationships/image"/><Relationship Id="rId3" Target="../media/image42.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43.png" Type="http://schemas.openxmlformats.org/officeDocument/2006/relationships/image"/><Relationship Id="rId7" Target="../media/image44.svg" Type="http://schemas.openxmlformats.org/officeDocument/2006/relationships/image"/><Relationship Id="rId8" Target="../media/image5.jpeg" Type="http://schemas.openxmlformats.org/officeDocument/2006/relationships/image"/><Relationship Id="rId9" Target="../media/image6.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2" Target="../media/image45.png" Type="http://schemas.openxmlformats.org/officeDocument/2006/relationships/image"/><Relationship Id="rId3" Target="../media/image46.sv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47.png" Type="http://schemas.openxmlformats.org/officeDocument/2006/relationships/image"/><Relationship Id="rId7" Target="../media/image48.svg" Type="http://schemas.openxmlformats.org/officeDocument/2006/relationships/image"/><Relationship Id="rId8" Target="../media/image5.jpeg" Type="http://schemas.openxmlformats.org/officeDocument/2006/relationships/image"/><Relationship Id="rId9" Target="../media/image6.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49.png" Type="http://schemas.openxmlformats.org/officeDocument/2006/relationships/image"/><Relationship Id="rId4" Target="../media/image5.jpeg" Type="http://schemas.openxmlformats.org/officeDocument/2006/relationships/image"/><Relationship Id="rId5" Target="../media/image6.png" Type="http://schemas.openxmlformats.org/officeDocument/2006/relationships/image"/><Relationship Id="rId6" Target="../media/image45.png" Type="http://schemas.openxmlformats.org/officeDocument/2006/relationships/image"/><Relationship Id="rId7" Target="../media/image46.sv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2" Target="../media/image45.png" Type="http://schemas.openxmlformats.org/officeDocument/2006/relationships/image"/><Relationship Id="rId3" Target="../media/image46.sv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47.png" Type="http://schemas.openxmlformats.org/officeDocument/2006/relationships/image"/><Relationship Id="rId7" Target="../media/image48.svg" Type="http://schemas.openxmlformats.org/officeDocument/2006/relationships/image"/><Relationship Id="rId8" Target="../media/image5.jpeg" Type="http://schemas.openxmlformats.org/officeDocument/2006/relationships/image"/><Relationship Id="rId9" Target="../media/image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601185" y="8171260"/>
            <a:ext cx="2174653" cy="3108131"/>
          </a:xfrm>
          <a:custGeom>
            <a:avLst/>
            <a:gdLst/>
            <a:ahLst/>
            <a:cxnLst/>
            <a:rect r="r" b="b" t="t" l="l"/>
            <a:pathLst>
              <a:path h="3108131" w="2174653">
                <a:moveTo>
                  <a:pt x="0" y="0"/>
                </a:moveTo>
                <a:lnTo>
                  <a:pt x="2174653" y="0"/>
                </a:lnTo>
                <a:lnTo>
                  <a:pt x="2174653" y="3108131"/>
                </a:lnTo>
                <a:lnTo>
                  <a:pt x="0" y="3108131"/>
                </a:lnTo>
                <a:lnTo>
                  <a:pt x="0" y="0"/>
                </a:lnTo>
                <a:close/>
              </a:path>
            </a:pathLst>
          </a:custGeom>
          <a:blipFill>
            <a:blip r:embed="rId2">
              <a:extLst>
                <a:ext uri="{96DAC541-7B7A-43D3-8B79-37D633B846F1}">
                  <asvg:svgBlip xmlns:asvg="http://schemas.microsoft.com/office/drawing/2016/SVG/main" r:embed="rId3"/>
                </a:ext>
              </a:extLst>
            </a:blip>
            <a:stretch>
              <a:fillRect l="-45" t="0" r="-45" b="0"/>
            </a:stretch>
          </a:blipFill>
        </p:spPr>
      </p:sp>
      <p:sp>
        <p:nvSpPr>
          <p:cNvPr name="Freeform 3" id="3"/>
          <p:cNvSpPr/>
          <p:nvPr/>
        </p:nvSpPr>
        <p:spPr>
          <a:xfrm flipH="false" flipV="false" rot="0">
            <a:off x="3640088" y="2090066"/>
            <a:ext cx="6693303" cy="6691265"/>
          </a:xfrm>
          <a:custGeom>
            <a:avLst/>
            <a:gdLst/>
            <a:ahLst/>
            <a:cxnLst/>
            <a:rect r="r" b="b" t="t" l="l"/>
            <a:pathLst>
              <a:path h="6691265" w="6693303">
                <a:moveTo>
                  <a:pt x="0" y="0"/>
                </a:moveTo>
                <a:lnTo>
                  <a:pt x="6693304" y="0"/>
                </a:lnTo>
                <a:lnTo>
                  <a:pt x="6693304" y="6691265"/>
                </a:lnTo>
                <a:lnTo>
                  <a:pt x="0" y="6691265"/>
                </a:lnTo>
                <a:lnTo>
                  <a:pt x="0" y="0"/>
                </a:lnTo>
                <a:close/>
              </a:path>
            </a:pathLst>
          </a:custGeom>
          <a:blipFill>
            <a:blip r:embed="rId4">
              <a:extLst>
                <a:ext uri="{96DAC541-7B7A-43D3-8B79-37D633B846F1}">
                  <asvg:svgBlip xmlns:asvg="http://schemas.microsoft.com/office/drawing/2016/SVG/main" r:embed="rId5"/>
                </a:ext>
              </a:extLst>
            </a:blip>
            <a:stretch>
              <a:fillRect l="0" t="-15" r="0" b="-15"/>
            </a:stretch>
          </a:blipFill>
        </p:spPr>
      </p:sp>
      <p:grpSp>
        <p:nvGrpSpPr>
          <p:cNvPr name="Group 4" id="4"/>
          <p:cNvGrpSpPr/>
          <p:nvPr/>
        </p:nvGrpSpPr>
        <p:grpSpPr>
          <a:xfrm rot="0">
            <a:off x="1288172" y="131929"/>
            <a:ext cx="1028700" cy="1028700"/>
            <a:chOff x="0" y="0"/>
            <a:chExt cx="1549298" cy="1549298"/>
          </a:xfrm>
        </p:grpSpPr>
        <p:sp>
          <p:nvSpPr>
            <p:cNvPr name="Freeform 5" id="5"/>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6"/>
              <a:stretch>
                <a:fillRect l="0" t="0" r="-1" b="-1"/>
              </a:stretch>
            </a:blipFill>
          </p:spPr>
        </p:sp>
      </p:grpSp>
      <p:sp>
        <p:nvSpPr>
          <p:cNvPr name="Freeform 6" id="6"/>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7"/>
            <a:stretch>
              <a:fillRect l="0" t="0" r="0" b="0"/>
            </a:stretch>
          </a:blipFill>
        </p:spPr>
      </p:sp>
      <p:sp>
        <p:nvSpPr>
          <p:cNvPr name="Freeform 7" id="7"/>
          <p:cNvSpPr/>
          <p:nvPr/>
        </p:nvSpPr>
        <p:spPr>
          <a:xfrm flipH="false" flipV="false" rot="0">
            <a:off x="6986740" y="5353050"/>
            <a:ext cx="11301260" cy="114487"/>
          </a:xfrm>
          <a:custGeom>
            <a:avLst/>
            <a:gdLst/>
            <a:ahLst/>
            <a:cxnLst/>
            <a:rect r="r" b="b" t="t" l="l"/>
            <a:pathLst>
              <a:path h="114487" w="11301260">
                <a:moveTo>
                  <a:pt x="0" y="0"/>
                </a:moveTo>
                <a:lnTo>
                  <a:pt x="11301260" y="0"/>
                </a:lnTo>
                <a:lnTo>
                  <a:pt x="11301260" y="114487"/>
                </a:lnTo>
                <a:lnTo>
                  <a:pt x="0" y="114487"/>
                </a:lnTo>
                <a:lnTo>
                  <a:pt x="0" y="0"/>
                </a:lnTo>
                <a:close/>
              </a:path>
            </a:pathLst>
          </a:custGeom>
          <a:blipFill>
            <a:blip r:embed="rId8"/>
            <a:stretch>
              <a:fillRect l="-15776" t="0" r="0" b="0"/>
            </a:stretch>
          </a:blipFill>
        </p:spPr>
      </p:sp>
      <p:sp>
        <p:nvSpPr>
          <p:cNvPr name="Freeform 8" id="8"/>
          <p:cNvSpPr/>
          <p:nvPr/>
        </p:nvSpPr>
        <p:spPr>
          <a:xfrm flipH="false" flipV="false" rot="0">
            <a:off x="-712837" y="8171260"/>
            <a:ext cx="18750163" cy="2420350"/>
          </a:xfrm>
          <a:custGeom>
            <a:avLst/>
            <a:gdLst/>
            <a:ahLst/>
            <a:cxnLst/>
            <a:rect r="r" b="b" t="t" l="l"/>
            <a:pathLst>
              <a:path h="2420350" w="18750163">
                <a:moveTo>
                  <a:pt x="0" y="0"/>
                </a:moveTo>
                <a:lnTo>
                  <a:pt x="18750163" y="0"/>
                </a:lnTo>
                <a:lnTo>
                  <a:pt x="18750163" y="2420350"/>
                </a:lnTo>
                <a:lnTo>
                  <a:pt x="0" y="2420350"/>
                </a:lnTo>
                <a:lnTo>
                  <a:pt x="0" y="0"/>
                </a:lnTo>
                <a:close/>
              </a:path>
            </a:pathLst>
          </a:custGeom>
          <a:blipFill>
            <a:blip r:embed="rId9">
              <a:extLst>
                <a:ext uri="{96DAC541-7B7A-43D3-8B79-37D633B846F1}">
                  <asvg:svgBlip xmlns:asvg="http://schemas.microsoft.com/office/drawing/2016/SVG/main" r:embed="rId10"/>
                </a:ext>
              </a:extLst>
            </a:blip>
            <a:stretch>
              <a:fillRect l="0" t="-164" r="0" b="-163"/>
            </a:stretch>
          </a:blipFill>
        </p:spPr>
      </p:sp>
      <p:sp>
        <p:nvSpPr>
          <p:cNvPr name="TextBox 9" id="9"/>
          <p:cNvSpPr txBox="true"/>
          <p:nvPr/>
        </p:nvSpPr>
        <p:spPr>
          <a:xfrm rot="0">
            <a:off x="12916173" y="2614479"/>
            <a:ext cx="3815909" cy="1257300"/>
          </a:xfrm>
          <a:prstGeom prst="rect">
            <a:avLst/>
          </a:prstGeom>
        </p:spPr>
        <p:txBody>
          <a:bodyPr anchor="t" rtlCol="false" tIns="0" lIns="0" bIns="0" rIns="0">
            <a:spAutoFit/>
          </a:bodyPr>
          <a:lstStyle/>
          <a:p>
            <a:pPr algn="l">
              <a:lnSpc>
                <a:spcPts val="9600"/>
              </a:lnSpc>
            </a:pPr>
            <a:r>
              <a:rPr lang="en-US" sz="8000">
                <a:solidFill>
                  <a:srgbClr val="000000"/>
                </a:solidFill>
                <a:latin typeface="Times New Roman"/>
                <a:ea typeface="Times New Roman"/>
                <a:cs typeface="Times New Roman"/>
                <a:sym typeface="Times New Roman"/>
              </a:rPr>
              <a:t>TÍTULO</a:t>
            </a:r>
          </a:p>
        </p:txBody>
      </p:sp>
      <p:sp>
        <p:nvSpPr>
          <p:cNvPr name="TextBox 10" id="10"/>
          <p:cNvSpPr txBox="true"/>
          <p:nvPr/>
        </p:nvSpPr>
        <p:spPr>
          <a:xfrm rot="0">
            <a:off x="13271545" y="5680396"/>
            <a:ext cx="3460537" cy="857346"/>
          </a:xfrm>
          <a:prstGeom prst="rect">
            <a:avLst/>
          </a:prstGeom>
        </p:spPr>
        <p:txBody>
          <a:bodyPr anchor="t" rtlCol="false" tIns="0" lIns="0" bIns="0" rIns="0">
            <a:spAutoFit/>
          </a:bodyPr>
          <a:lstStyle/>
          <a:p>
            <a:pPr algn="r">
              <a:lnSpc>
                <a:spcPts val="3358"/>
              </a:lnSpc>
            </a:pPr>
            <a:r>
              <a:rPr lang="en-US" sz="2799">
                <a:solidFill>
                  <a:srgbClr val="191919"/>
                </a:solidFill>
                <a:latin typeface="Arial"/>
                <a:ea typeface="Arial"/>
                <a:cs typeface="Arial"/>
                <a:sym typeface="Arial"/>
              </a:rPr>
              <a:t>Nome do aluno</a:t>
            </a:r>
          </a:p>
          <a:p>
            <a:pPr algn="r">
              <a:lnSpc>
                <a:spcPts val="3358"/>
              </a:lnSpc>
            </a:pPr>
            <a:r>
              <a:rPr lang="en-US" sz="2799">
                <a:solidFill>
                  <a:srgbClr val="191919"/>
                </a:solidFill>
                <a:latin typeface="Arial"/>
                <a:ea typeface="Arial"/>
                <a:cs typeface="Arial"/>
                <a:sym typeface="Arial"/>
              </a:rPr>
              <a:t>Nome do orientador</a:t>
            </a:r>
          </a:p>
        </p:txBody>
      </p:sp>
      <p:sp>
        <p:nvSpPr>
          <p:cNvPr name="TextBox 11" id="11"/>
          <p:cNvSpPr txBox="true"/>
          <p:nvPr/>
        </p:nvSpPr>
        <p:spPr>
          <a:xfrm rot="0">
            <a:off x="14511492" y="6709083"/>
            <a:ext cx="2220515" cy="369543"/>
          </a:xfrm>
          <a:prstGeom prst="rect">
            <a:avLst/>
          </a:prstGeom>
        </p:spPr>
        <p:txBody>
          <a:bodyPr anchor="t" rtlCol="false" tIns="0" lIns="0" bIns="0" rIns="0">
            <a:spAutoFit/>
          </a:bodyPr>
          <a:lstStyle/>
          <a:p>
            <a:pPr algn="ctr">
              <a:lnSpc>
                <a:spcPts val="2879"/>
              </a:lnSpc>
            </a:pPr>
            <a:r>
              <a:rPr lang="en-US" sz="2199">
                <a:solidFill>
                  <a:srgbClr val="191919"/>
                </a:solidFill>
                <a:latin typeface="Arial"/>
                <a:ea typeface="Arial"/>
                <a:cs typeface="Arial"/>
                <a:sym typeface="Arial"/>
              </a:rPr>
              <a:t>Data:dd/mm/aaaa</a:t>
            </a:r>
          </a:p>
        </p:txBody>
      </p:sp>
      <p:sp>
        <p:nvSpPr>
          <p:cNvPr name="Freeform 12" id="12"/>
          <p:cNvSpPr/>
          <p:nvPr/>
        </p:nvSpPr>
        <p:spPr>
          <a:xfrm flipH="false" flipV="false" rot="0">
            <a:off x="-2477090" y="0"/>
            <a:ext cx="21252927" cy="13462665"/>
          </a:xfrm>
          <a:custGeom>
            <a:avLst/>
            <a:gdLst/>
            <a:ahLst/>
            <a:cxnLst/>
            <a:rect r="r" b="b" t="t" l="l"/>
            <a:pathLst>
              <a:path h="13462665" w="21252927">
                <a:moveTo>
                  <a:pt x="0" y="0"/>
                </a:moveTo>
                <a:lnTo>
                  <a:pt x="21252928" y="0"/>
                </a:lnTo>
                <a:lnTo>
                  <a:pt x="21252928" y="13462665"/>
                </a:lnTo>
                <a:lnTo>
                  <a:pt x="0" y="13462665"/>
                </a:lnTo>
                <a:lnTo>
                  <a:pt x="0" y="0"/>
                </a:lnTo>
                <a:close/>
              </a:path>
            </a:pathLst>
          </a:custGeom>
          <a:blipFill>
            <a:blip r:embed="rId11">
              <a:extLst>
                <a:ext uri="{96DAC541-7B7A-43D3-8B79-37D633B846F1}">
                  <asvg:svgBlip xmlns:asvg="http://schemas.microsoft.com/office/drawing/2016/SVG/main" r:embed="rId12"/>
                </a:ext>
              </a:extLst>
            </a:blip>
            <a:stretch>
              <a:fillRect l="-7320" t="0" r="-732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15372" y="9463940"/>
            <a:ext cx="2788148" cy="1070715"/>
          </a:xfrm>
          <a:custGeom>
            <a:avLst/>
            <a:gdLst/>
            <a:ahLst/>
            <a:cxnLst/>
            <a:rect r="r" b="b" t="t" l="l"/>
            <a:pathLst>
              <a:path h="1070715" w="2788148">
                <a:moveTo>
                  <a:pt x="0" y="0"/>
                </a:moveTo>
                <a:lnTo>
                  <a:pt x="2788148" y="0"/>
                </a:lnTo>
                <a:lnTo>
                  <a:pt x="2788148" y="1070715"/>
                </a:lnTo>
                <a:lnTo>
                  <a:pt x="0" y="1070715"/>
                </a:lnTo>
                <a:lnTo>
                  <a:pt x="0" y="0"/>
                </a:lnTo>
                <a:close/>
              </a:path>
            </a:pathLst>
          </a:custGeom>
          <a:blipFill>
            <a:blip r:embed="rId2">
              <a:extLst>
                <a:ext uri="{96DAC541-7B7A-43D3-8B79-37D633B846F1}">
                  <asvg:svgBlip xmlns:asvg="http://schemas.microsoft.com/office/drawing/2016/SVG/main" r:embed="rId3"/>
                </a:ext>
              </a:extLst>
            </a:blip>
            <a:stretch>
              <a:fillRect l="0" t="-213" r="0" b="-214"/>
            </a:stretch>
          </a:blipFill>
        </p:spPr>
      </p:sp>
      <p:sp>
        <p:nvSpPr>
          <p:cNvPr name="Freeform 3" id="3"/>
          <p:cNvSpPr/>
          <p:nvPr/>
        </p:nvSpPr>
        <p:spPr>
          <a:xfrm flipH="false" flipV="false" rot="0">
            <a:off x="16541517" y="-700964"/>
            <a:ext cx="2471471" cy="3459328"/>
          </a:xfrm>
          <a:custGeom>
            <a:avLst/>
            <a:gdLst/>
            <a:ahLst/>
            <a:cxnLst/>
            <a:rect r="r" b="b" t="t" l="l"/>
            <a:pathLst>
              <a:path h="3459328" w="2471471">
                <a:moveTo>
                  <a:pt x="0" y="0"/>
                </a:moveTo>
                <a:lnTo>
                  <a:pt x="2471471" y="0"/>
                </a:lnTo>
                <a:lnTo>
                  <a:pt x="2471471" y="3459328"/>
                </a:lnTo>
                <a:lnTo>
                  <a:pt x="0" y="3459328"/>
                </a:lnTo>
                <a:lnTo>
                  <a:pt x="0" y="0"/>
                </a:lnTo>
                <a:close/>
              </a:path>
            </a:pathLst>
          </a:custGeom>
          <a:blipFill>
            <a:blip r:embed="rId4">
              <a:extLst>
                <a:ext uri="{96DAC541-7B7A-43D3-8B79-37D633B846F1}">
                  <asvg:svgBlip xmlns:asvg="http://schemas.microsoft.com/office/drawing/2016/SVG/main" r:embed="rId5"/>
                </a:ext>
              </a:extLst>
            </a:blip>
            <a:stretch>
              <a:fillRect l="0" t="-10" r="0" b="-10"/>
            </a:stretch>
          </a:blipFill>
        </p:spPr>
      </p:sp>
      <p:sp>
        <p:nvSpPr>
          <p:cNvPr name="TextBox 4" id="4"/>
          <p:cNvSpPr txBox="true"/>
          <p:nvPr/>
        </p:nvSpPr>
        <p:spPr>
          <a:xfrm rot="0">
            <a:off x="1531430" y="1132122"/>
            <a:ext cx="15225151" cy="762000"/>
          </a:xfrm>
          <a:prstGeom prst="rect">
            <a:avLst/>
          </a:prstGeom>
        </p:spPr>
        <p:txBody>
          <a:bodyPr anchor="t" rtlCol="false" tIns="0" lIns="0" bIns="0" rIns="0">
            <a:spAutoFit/>
          </a:bodyPr>
          <a:lstStyle/>
          <a:p>
            <a:pPr algn="ctr">
              <a:lnSpc>
                <a:spcPts val="5759"/>
              </a:lnSpc>
            </a:pPr>
            <a:r>
              <a:rPr lang="en-US" sz="4800">
                <a:solidFill>
                  <a:srgbClr val="191919"/>
                </a:solidFill>
                <a:latin typeface="Arial"/>
                <a:ea typeface="Arial"/>
                <a:cs typeface="Arial"/>
                <a:sym typeface="Arial"/>
              </a:rPr>
              <a:t>INTRODUÇÃO</a:t>
            </a:r>
          </a:p>
        </p:txBody>
      </p:sp>
      <p:grpSp>
        <p:nvGrpSpPr>
          <p:cNvPr name="Group 5" id="5"/>
          <p:cNvGrpSpPr/>
          <p:nvPr/>
        </p:nvGrpSpPr>
        <p:grpSpPr>
          <a:xfrm rot="0">
            <a:off x="3493365" y="1844678"/>
            <a:ext cx="11301260" cy="98889"/>
            <a:chOff x="0" y="0"/>
            <a:chExt cx="15068347" cy="131851"/>
          </a:xfrm>
        </p:grpSpPr>
        <p:sp>
          <p:nvSpPr>
            <p:cNvPr name="Freeform 6" id="6"/>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6"/>
              <a:stretch>
                <a:fillRect l="-15776" t="-7897" r="0" b="-7897"/>
              </a:stretch>
            </a:blipFill>
          </p:spPr>
        </p:sp>
      </p:grpSp>
      <p:grpSp>
        <p:nvGrpSpPr>
          <p:cNvPr name="Group 7" id="7"/>
          <p:cNvGrpSpPr/>
          <p:nvPr/>
        </p:nvGrpSpPr>
        <p:grpSpPr>
          <a:xfrm rot="0">
            <a:off x="6760369" y="6747024"/>
            <a:ext cx="4441031" cy="2878846"/>
            <a:chOff x="0" y="0"/>
            <a:chExt cx="5921375" cy="3838461"/>
          </a:xfrm>
        </p:grpSpPr>
        <p:sp>
          <p:nvSpPr>
            <p:cNvPr name="Freeform 8" id="8"/>
            <p:cNvSpPr/>
            <p:nvPr/>
          </p:nvSpPr>
          <p:spPr>
            <a:xfrm flipH="false" flipV="false" rot="0">
              <a:off x="0" y="0"/>
              <a:ext cx="5921375" cy="3838448"/>
            </a:xfrm>
            <a:custGeom>
              <a:avLst/>
              <a:gdLst/>
              <a:ahLst/>
              <a:cxnLst/>
              <a:rect r="r" b="b" t="t" l="l"/>
              <a:pathLst>
                <a:path h="3838448" w="5921375">
                  <a:moveTo>
                    <a:pt x="0" y="0"/>
                  </a:moveTo>
                  <a:lnTo>
                    <a:pt x="5921375" y="0"/>
                  </a:lnTo>
                  <a:lnTo>
                    <a:pt x="5921375" y="3838448"/>
                  </a:lnTo>
                  <a:lnTo>
                    <a:pt x="0" y="3838448"/>
                  </a:lnTo>
                  <a:lnTo>
                    <a:pt x="0" y="0"/>
                  </a:lnTo>
                  <a:close/>
                </a:path>
              </a:pathLst>
            </a:custGeom>
            <a:blipFill>
              <a:blip r:embed="rId7"/>
              <a:stretch>
                <a:fillRect l="0" t="0" r="0" b="-18269"/>
              </a:stretch>
            </a:blipFill>
          </p:spPr>
        </p:sp>
      </p:grpSp>
      <p:sp>
        <p:nvSpPr>
          <p:cNvPr name="TextBox 9" id="9"/>
          <p:cNvSpPr txBox="true"/>
          <p:nvPr/>
        </p:nvSpPr>
        <p:spPr>
          <a:xfrm rot="0">
            <a:off x="6141110" y="6007627"/>
            <a:ext cx="6005770" cy="573938"/>
          </a:xfrm>
          <a:prstGeom prst="rect">
            <a:avLst/>
          </a:prstGeom>
        </p:spPr>
        <p:txBody>
          <a:bodyPr anchor="t" rtlCol="false" tIns="0" lIns="0" bIns="0" rIns="0">
            <a:spAutoFit/>
          </a:bodyPr>
          <a:lstStyle/>
          <a:p>
            <a:pPr algn="ctr">
              <a:lnSpc>
                <a:spcPts val="2160"/>
              </a:lnSpc>
            </a:pPr>
            <a:r>
              <a:rPr lang="en-US" sz="1800" b="true">
                <a:solidFill>
                  <a:srgbClr val="000000"/>
                </a:solidFill>
                <a:latin typeface="Arial Bold"/>
                <a:ea typeface="Arial Bold"/>
                <a:cs typeface="Arial Bold"/>
                <a:sym typeface="Arial Bold"/>
              </a:rPr>
              <a:t>Figura 1 </a:t>
            </a:r>
            <a:r>
              <a:rPr lang="en-US" sz="1800">
                <a:solidFill>
                  <a:srgbClr val="000000"/>
                </a:solidFill>
                <a:latin typeface="Arial"/>
                <a:ea typeface="Arial"/>
                <a:cs typeface="Arial"/>
                <a:sym typeface="Arial"/>
              </a:rPr>
              <a:t>– Radiografias anteroposterior (AP) e lateral (L) de uma fratura extra-articular do rádio distal</a:t>
            </a:r>
          </a:p>
        </p:txBody>
      </p:sp>
      <p:sp>
        <p:nvSpPr>
          <p:cNvPr name="TextBox 10" id="10"/>
          <p:cNvSpPr txBox="true"/>
          <p:nvPr/>
        </p:nvSpPr>
        <p:spPr>
          <a:xfrm rot="0">
            <a:off x="8296961" y="9763906"/>
            <a:ext cx="1998878" cy="235391"/>
          </a:xfrm>
          <a:prstGeom prst="rect">
            <a:avLst/>
          </a:prstGeom>
        </p:spPr>
        <p:txBody>
          <a:bodyPr anchor="t" rtlCol="false" tIns="0" lIns="0" bIns="0" rIns="0">
            <a:spAutoFit/>
          </a:bodyPr>
          <a:lstStyle/>
          <a:p>
            <a:pPr algn="l">
              <a:lnSpc>
                <a:spcPts val="1680"/>
              </a:lnSpc>
            </a:pPr>
            <a:r>
              <a:rPr lang="en-US" sz="1400">
                <a:solidFill>
                  <a:srgbClr val="000000"/>
                </a:solidFill>
                <a:latin typeface="Arial"/>
                <a:ea typeface="Arial"/>
                <a:cs typeface="Arial"/>
                <a:sym typeface="Arial"/>
              </a:rPr>
              <a:t>Fonte: Gaibor (2019)</a:t>
            </a:r>
          </a:p>
        </p:txBody>
      </p:sp>
      <p:sp>
        <p:nvSpPr>
          <p:cNvPr name="TextBox 11" id="11"/>
          <p:cNvSpPr txBox="true"/>
          <p:nvPr/>
        </p:nvSpPr>
        <p:spPr>
          <a:xfrm rot="0">
            <a:off x="2172776" y="2626795"/>
            <a:ext cx="13942447" cy="3533288"/>
          </a:xfrm>
          <a:prstGeom prst="rect">
            <a:avLst/>
          </a:prstGeom>
        </p:spPr>
        <p:txBody>
          <a:bodyPr anchor="t" rtlCol="false" tIns="0" lIns="0" bIns="0" rIns="0">
            <a:spAutoFit/>
          </a:bodyPr>
          <a:lstStyle/>
          <a:p>
            <a:pPr algn="just">
              <a:lnSpc>
                <a:spcPts val="3120"/>
              </a:lnSpc>
            </a:pPr>
            <a:r>
              <a:rPr lang="en-US" sz="2600">
                <a:solidFill>
                  <a:srgbClr val="000000"/>
                </a:solidFill>
                <a:latin typeface="Arial"/>
                <a:ea typeface="Arial"/>
                <a:cs typeface="Arial"/>
                <a:sym typeface="Arial"/>
              </a:rPr>
              <a:t>As fraturas do raio distal estão entre as lesões ortopédicas mais comuns, representando 17,5% de todas as fraturas em adultos (COURT-BROWN 2006; WOLF 2017). Elas exibem uma incidência bimodal, sendo homens mais jovens, os mais afetados por volta dos 40 anos, enquanto as mulheres são mais comumente afetadas por volta dos 60 anos. A causa mais frequente é a queda da própria altura (66-77%), levando principalmente a fraturas extra-articulares em mulheres e  intra-articulares, que representam 25-35% dessas fraturas, geralmente  associadas a traumas de alta energia, mais comuns em homens (ALLURI </a:t>
            </a:r>
            <a:r>
              <a:rPr lang="en-US" sz="2600" i="true">
                <a:solidFill>
                  <a:srgbClr val="000000"/>
                </a:solidFill>
                <a:latin typeface="Arial Italics"/>
                <a:ea typeface="Arial Italics"/>
                <a:cs typeface="Arial Italics"/>
                <a:sym typeface="Arial Italics"/>
              </a:rPr>
              <a:t>et al 2016; </a:t>
            </a:r>
            <a:r>
              <a:rPr lang="en-US" sz="2600">
                <a:solidFill>
                  <a:srgbClr val="000000"/>
                </a:solidFill>
                <a:latin typeface="Arial"/>
                <a:ea typeface="Arial"/>
                <a:cs typeface="Arial"/>
                <a:sym typeface="Arial"/>
              </a:rPr>
              <a:t>McQueen MM 2014</a:t>
            </a:r>
            <a:r>
              <a:rPr lang="en-US" sz="2600" i="true">
                <a:solidFill>
                  <a:srgbClr val="000000"/>
                </a:solidFill>
                <a:latin typeface="Arial Italics"/>
                <a:ea typeface="Arial Italics"/>
                <a:cs typeface="Arial Italics"/>
                <a:sym typeface="Arial Italics"/>
              </a:rPr>
              <a:t> ). </a:t>
            </a:r>
          </a:p>
          <a:p>
            <a:pPr algn="just">
              <a:lnSpc>
                <a:spcPts val="3120"/>
              </a:lnSpc>
            </a:pPr>
          </a:p>
        </p:txBody>
      </p:sp>
      <p:grpSp>
        <p:nvGrpSpPr>
          <p:cNvPr name="Group 12" id="12"/>
          <p:cNvGrpSpPr/>
          <p:nvPr/>
        </p:nvGrpSpPr>
        <p:grpSpPr>
          <a:xfrm rot="0">
            <a:off x="1288172" y="131929"/>
            <a:ext cx="1028700" cy="1028700"/>
            <a:chOff x="0" y="0"/>
            <a:chExt cx="1549298" cy="1549298"/>
          </a:xfrm>
        </p:grpSpPr>
        <p:sp>
          <p:nvSpPr>
            <p:cNvPr name="Freeform 13" id="13"/>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8"/>
              <a:stretch>
                <a:fillRect l="0" t="0" r="-1" b="-1"/>
              </a:stretch>
            </a:blipFill>
          </p:spPr>
        </p:sp>
      </p:grpSp>
      <p:sp>
        <p:nvSpPr>
          <p:cNvPr name="Freeform 14" id="14"/>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9"/>
            <a:stretch>
              <a:fillRect l="0" t="0" r="0" b="0"/>
            </a:stretch>
          </a:blipFill>
        </p:spPr>
      </p:sp>
      <p:sp>
        <p:nvSpPr>
          <p:cNvPr name="TextBox 15" id="15"/>
          <p:cNvSpPr txBox="true"/>
          <p:nvPr/>
        </p:nvSpPr>
        <p:spPr>
          <a:xfrm rot="0">
            <a:off x="17704597" y="98583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2</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531430" y="1132122"/>
            <a:ext cx="15225151" cy="762000"/>
          </a:xfrm>
          <a:prstGeom prst="rect">
            <a:avLst/>
          </a:prstGeom>
        </p:spPr>
        <p:txBody>
          <a:bodyPr anchor="t" rtlCol="false" tIns="0" lIns="0" bIns="0" rIns="0">
            <a:spAutoFit/>
          </a:bodyPr>
          <a:lstStyle/>
          <a:p>
            <a:pPr algn="ctr">
              <a:lnSpc>
                <a:spcPts val="5759"/>
              </a:lnSpc>
            </a:pPr>
            <a:r>
              <a:rPr lang="en-US" sz="4800">
                <a:solidFill>
                  <a:srgbClr val="191919"/>
                </a:solidFill>
                <a:latin typeface="Arial"/>
                <a:ea typeface="Arial"/>
                <a:cs typeface="Arial"/>
                <a:sym typeface="Arial"/>
              </a:rPr>
              <a:t>INTRODUÇÃO</a:t>
            </a:r>
          </a:p>
        </p:txBody>
      </p:sp>
      <p:sp>
        <p:nvSpPr>
          <p:cNvPr name="TextBox 3" id="3"/>
          <p:cNvSpPr txBox="true"/>
          <p:nvPr/>
        </p:nvSpPr>
        <p:spPr>
          <a:xfrm rot="0">
            <a:off x="2172776" y="2626795"/>
            <a:ext cx="13942447" cy="2752346"/>
          </a:xfrm>
          <a:prstGeom prst="rect">
            <a:avLst/>
          </a:prstGeom>
        </p:spPr>
        <p:txBody>
          <a:bodyPr anchor="t" rtlCol="false" tIns="0" lIns="0" bIns="0" rIns="0">
            <a:spAutoFit/>
          </a:bodyPr>
          <a:lstStyle/>
          <a:p>
            <a:pPr algn="just">
              <a:lnSpc>
                <a:spcPts val="3120"/>
              </a:lnSpc>
            </a:pPr>
            <a:r>
              <a:rPr lang="en-US" sz="2600">
                <a:solidFill>
                  <a:srgbClr val="000000"/>
                </a:solidFill>
                <a:latin typeface="Arial"/>
                <a:ea typeface="Arial"/>
                <a:cs typeface="Arial"/>
                <a:sym typeface="Arial"/>
              </a:rPr>
              <a:t>Os métodos tradicionais de suporte e imobilização frequentemente usam dispositivos que, por sua natureza, podem ser pesados e desconfortáveis. Esses materiais convencionais apresentam desafios como acúmulo de sujidade, dificuldades de higiene e, em alguns casos, potencial para reações cutâneas. Com o desenvolvimento tecnológico, a manufatura aditiva ou impressão 3D, surge como uma alternativa promissora. Essa técnica possibilita a produção de dispositivos personalizados, leves e adaptáveis à anatomia (ARRUDA </a:t>
            </a:r>
            <a:r>
              <a:rPr lang="en-US" sz="2600" i="true">
                <a:solidFill>
                  <a:srgbClr val="000000"/>
                </a:solidFill>
                <a:latin typeface="Arial Italics"/>
                <a:ea typeface="Arial Italics"/>
                <a:cs typeface="Arial Italics"/>
                <a:sym typeface="Arial Italics"/>
              </a:rPr>
              <a:t>et al</a:t>
            </a:r>
            <a:r>
              <a:rPr lang="en-US" sz="2600">
                <a:solidFill>
                  <a:srgbClr val="000000"/>
                </a:solidFill>
                <a:latin typeface="Arial"/>
                <a:ea typeface="Arial"/>
                <a:cs typeface="Arial"/>
                <a:sym typeface="Arial"/>
              </a:rPr>
              <a:t>., 2025). </a:t>
            </a:r>
          </a:p>
          <a:p>
            <a:pPr algn="just">
              <a:lnSpc>
                <a:spcPts val="3120"/>
              </a:lnSpc>
            </a:pPr>
          </a:p>
        </p:txBody>
      </p:sp>
      <p:grpSp>
        <p:nvGrpSpPr>
          <p:cNvPr name="Group 4" id="4"/>
          <p:cNvGrpSpPr/>
          <p:nvPr/>
        </p:nvGrpSpPr>
        <p:grpSpPr>
          <a:xfrm rot="0">
            <a:off x="6157932" y="5898785"/>
            <a:ext cx="5972127" cy="3124200"/>
            <a:chOff x="0" y="0"/>
            <a:chExt cx="7962836" cy="4165600"/>
          </a:xfrm>
        </p:grpSpPr>
        <p:sp>
          <p:nvSpPr>
            <p:cNvPr name="Freeform 5" id="5"/>
            <p:cNvSpPr/>
            <p:nvPr/>
          </p:nvSpPr>
          <p:spPr>
            <a:xfrm flipH="false" flipV="false" rot="0">
              <a:off x="0" y="0"/>
              <a:ext cx="7962773" cy="4165600"/>
            </a:xfrm>
            <a:custGeom>
              <a:avLst/>
              <a:gdLst/>
              <a:ahLst/>
              <a:cxnLst/>
              <a:rect r="r" b="b" t="t" l="l"/>
              <a:pathLst>
                <a:path h="4165600" w="7962773">
                  <a:moveTo>
                    <a:pt x="0" y="0"/>
                  </a:moveTo>
                  <a:lnTo>
                    <a:pt x="7962773" y="0"/>
                  </a:lnTo>
                  <a:lnTo>
                    <a:pt x="7962773" y="4165600"/>
                  </a:lnTo>
                  <a:lnTo>
                    <a:pt x="0" y="4165600"/>
                  </a:lnTo>
                  <a:lnTo>
                    <a:pt x="0" y="0"/>
                  </a:lnTo>
                  <a:close/>
                </a:path>
              </a:pathLst>
            </a:custGeom>
            <a:blipFill>
              <a:blip r:embed="rId2"/>
              <a:stretch>
                <a:fillRect l="0" t="-21312" r="0" b="-21312"/>
              </a:stretch>
            </a:blipFill>
          </p:spPr>
        </p:sp>
      </p:grpSp>
      <p:sp>
        <p:nvSpPr>
          <p:cNvPr name="TextBox 6" id="6"/>
          <p:cNvSpPr txBox="true"/>
          <p:nvPr/>
        </p:nvSpPr>
        <p:spPr>
          <a:xfrm rot="0">
            <a:off x="5936828" y="5455463"/>
            <a:ext cx="6414335" cy="296942"/>
          </a:xfrm>
          <a:prstGeom prst="rect">
            <a:avLst/>
          </a:prstGeom>
        </p:spPr>
        <p:txBody>
          <a:bodyPr anchor="t" rtlCol="false" tIns="0" lIns="0" bIns="0" rIns="0">
            <a:spAutoFit/>
          </a:bodyPr>
          <a:lstStyle/>
          <a:p>
            <a:pPr algn="l">
              <a:lnSpc>
                <a:spcPts val="2160"/>
              </a:lnSpc>
            </a:pPr>
            <a:r>
              <a:rPr lang="en-US" sz="1800" b="true">
                <a:solidFill>
                  <a:srgbClr val="000000"/>
                </a:solidFill>
                <a:latin typeface="Arial Bold"/>
                <a:ea typeface="Arial Bold"/>
                <a:cs typeface="Arial Bold"/>
                <a:sym typeface="Arial Bold"/>
              </a:rPr>
              <a:t>Figura 2 </a:t>
            </a:r>
            <a:r>
              <a:rPr lang="en-US" sz="1800">
                <a:solidFill>
                  <a:srgbClr val="000000"/>
                </a:solidFill>
                <a:latin typeface="Arial"/>
                <a:ea typeface="Arial"/>
                <a:cs typeface="Arial"/>
                <a:sym typeface="Arial"/>
              </a:rPr>
              <a:t>– Aplicação do gesso ortopédico  em ambiente clínico</a:t>
            </a:r>
          </a:p>
        </p:txBody>
      </p:sp>
      <p:sp>
        <p:nvSpPr>
          <p:cNvPr name="TextBox 7" id="7"/>
          <p:cNvSpPr txBox="true"/>
          <p:nvPr/>
        </p:nvSpPr>
        <p:spPr>
          <a:xfrm rot="0">
            <a:off x="8144551" y="9100109"/>
            <a:ext cx="1998888" cy="244916"/>
          </a:xfrm>
          <a:prstGeom prst="rect">
            <a:avLst/>
          </a:prstGeom>
        </p:spPr>
        <p:txBody>
          <a:bodyPr anchor="t" rtlCol="false" tIns="0" lIns="0" bIns="0" rIns="0">
            <a:spAutoFit/>
          </a:bodyPr>
          <a:lstStyle/>
          <a:p>
            <a:pPr algn="l">
              <a:lnSpc>
                <a:spcPts val="1680"/>
              </a:lnSpc>
            </a:pPr>
            <a:r>
              <a:rPr lang="en-US" sz="1400">
                <a:solidFill>
                  <a:srgbClr val="000000"/>
                </a:solidFill>
                <a:latin typeface="Calibri (MS)"/>
                <a:ea typeface="Calibri (MS)"/>
                <a:cs typeface="Calibri (MS)"/>
                <a:sym typeface="Calibri (MS)"/>
              </a:rPr>
              <a:t>Fonte: Espejo-Reina (2021)</a:t>
            </a:r>
          </a:p>
        </p:txBody>
      </p:sp>
      <p:grpSp>
        <p:nvGrpSpPr>
          <p:cNvPr name="Group 8" id="8"/>
          <p:cNvGrpSpPr/>
          <p:nvPr/>
        </p:nvGrpSpPr>
        <p:grpSpPr>
          <a:xfrm rot="0">
            <a:off x="1288172" y="131929"/>
            <a:ext cx="1028700" cy="1028700"/>
            <a:chOff x="0" y="0"/>
            <a:chExt cx="1549298" cy="1549298"/>
          </a:xfrm>
        </p:grpSpPr>
        <p:sp>
          <p:nvSpPr>
            <p:cNvPr name="Freeform 9" id="9"/>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3"/>
              <a:stretch>
                <a:fillRect l="0" t="0" r="-1" b="-1"/>
              </a:stretch>
            </a:blipFill>
          </p:spPr>
        </p:sp>
      </p:grpSp>
      <p:sp>
        <p:nvSpPr>
          <p:cNvPr name="Freeform 10" id="10"/>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4"/>
            <a:stretch>
              <a:fillRect l="0" t="0" r="0" b="0"/>
            </a:stretch>
          </a:blipFill>
        </p:spPr>
      </p:sp>
      <p:grpSp>
        <p:nvGrpSpPr>
          <p:cNvPr name="Group 11" id="11"/>
          <p:cNvGrpSpPr/>
          <p:nvPr/>
        </p:nvGrpSpPr>
        <p:grpSpPr>
          <a:xfrm rot="0">
            <a:off x="3493365" y="1844678"/>
            <a:ext cx="11301260" cy="98889"/>
            <a:chOff x="0" y="0"/>
            <a:chExt cx="15068347" cy="131851"/>
          </a:xfrm>
        </p:grpSpPr>
        <p:sp>
          <p:nvSpPr>
            <p:cNvPr name="Freeform 12" id="12"/>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5"/>
              <a:stretch>
                <a:fillRect l="-15776" t="-7897" r="0" b="-7897"/>
              </a:stretch>
            </a:blipFill>
          </p:spPr>
        </p:sp>
      </p:grpSp>
      <p:sp>
        <p:nvSpPr>
          <p:cNvPr name="Freeform 13" id="13"/>
          <p:cNvSpPr/>
          <p:nvPr/>
        </p:nvSpPr>
        <p:spPr>
          <a:xfrm flipH="false" flipV="false" rot="0">
            <a:off x="-615372" y="9463940"/>
            <a:ext cx="2788148" cy="1070715"/>
          </a:xfrm>
          <a:custGeom>
            <a:avLst/>
            <a:gdLst/>
            <a:ahLst/>
            <a:cxnLst/>
            <a:rect r="r" b="b" t="t" l="l"/>
            <a:pathLst>
              <a:path h="1070715" w="2788148">
                <a:moveTo>
                  <a:pt x="0" y="0"/>
                </a:moveTo>
                <a:lnTo>
                  <a:pt x="2788148" y="0"/>
                </a:lnTo>
                <a:lnTo>
                  <a:pt x="2788148" y="1070715"/>
                </a:lnTo>
                <a:lnTo>
                  <a:pt x="0" y="1070715"/>
                </a:lnTo>
                <a:lnTo>
                  <a:pt x="0" y="0"/>
                </a:lnTo>
                <a:close/>
              </a:path>
            </a:pathLst>
          </a:custGeom>
          <a:blipFill>
            <a:blip r:embed="rId6">
              <a:extLst>
                <a:ext uri="{96DAC541-7B7A-43D3-8B79-37D633B846F1}">
                  <asvg:svgBlip xmlns:asvg="http://schemas.microsoft.com/office/drawing/2016/SVG/main" r:embed="rId7"/>
                </a:ext>
              </a:extLst>
            </a:blip>
            <a:stretch>
              <a:fillRect l="0" t="-213" r="0" b="-214"/>
            </a:stretch>
          </a:blipFill>
        </p:spPr>
      </p:sp>
      <p:sp>
        <p:nvSpPr>
          <p:cNvPr name="Freeform 14" id="14"/>
          <p:cNvSpPr/>
          <p:nvPr/>
        </p:nvSpPr>
        <p:spPr>
          <a:xfrm flipH="false" flipV="false" rot="0">
            <a:off x="16541517" y="-700964"/>
            <a:ext cx="2471471" cy="3459328"/>
          </a:xfrm>
          <a:custGeom>
            <a:avLst/>
            <a:gdLst/>
            <a:ahLst/>
            <a:cxnLst/>
            <a:rect r="r" b="b" t="t" l="l"/>
            <a:pathLst>
              <a:path h="3459328" w="2471471">
                <a:moveTo>
                  <a:pt x="0" y="0"/>
                </a:moveTo>
                <a:lnTo>
                  <a:pt x="2471471" y="0"/>
                </a:lnTo>
                <a:lnTo>
                  <a:pt x="2471471" y="3459328"/>
                </a:lnTo>
                <a:lnTo>
                  <a:pt x="0" y="3459328"/>
                </a:lnTo>
                <a:lnTo>
                  <a:pt x="0" y="0"/>
                </a:lnTo>
                <a:close/>
              </a:path>
            </a:pathLst>
          </a:custGeom>
          <a:blipFill>
            <a:blip r:embed="rId8">
              <a:extLst>
                <a:ext uri="{96DAC541-7B7A-43D3-8B79-37D633B846F1}">
                  <asvg:svgBlip xmlns:asvg="http://schemas.microsoft.com/office/drawing/2016/SVG/main" r:embed="rId9"/>
                </a:ext>
              </a:extLst>
            </a:blip>
            <a:stretch>
              <a:fillRect l="0" t="-10" r="0" b="-10"/>
            </a:stretch>
          </a:blipFill>
        </p:spPr>
      </p:sp>
      <p:sp>
        <p:nvSpPr>
          <p:cNvPr name="TextBox 15" id="15"/>
          <p:cNvSpPr txBox="true"/>
          <p:nvPr/>
        </p:nvSpPr>
        <p:spPr>
          <a:xfrm rot="0">
            <a:off x="17705070" y="98583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3</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494290"/>
            <a:ext cx="19126200" cy="18659208"/>
          </a:xfrm>
          <a:custGeom>
            <a:avLst/>
            <a:gdLst/>
            <a:ahLst/>
            <a:cxnLst/>
            <a:rect r="r" b="b" t="t" l="l"/>
            <a:pathLst>
              <a:path h="18659208" w="19126200">
                <a:moveTo>
                  <a:pt x="0" y="0"/>
                </a:moveTo>
                <a:lnTo>
                  <a:pt x="19126200" y="0"/>
                </a:lnTo>
                <a:lnTo>
                  <a:pt x="19126200" y="18659208"/>
                </a:lnTo>
                <a:lnTo>
                  <a:pt x="0" y="18659208"/>
                </a:lnTo>
                <a:lnTo>
                  <a:pt x="0" y="0"/>
                </a:lnTo>
                <a:close/>
              </a:path>
            </a:pathLst>
          </a:custGeom>
          <a:blipFill>
            <a:blip r:embed="rId2">
              <a:extLst>
                <a:ext uri="{96DAC541-7B7A-43D3-8B79-37D633B846F1}">
                  <asvg:svgBlip xmlns:asvg="http://schemas.microsoft.com/office/drawing/2016/SVG/main" r:embed="rId3"/>
                </a:ext>
              </a:extLst>
            </a:blip>
            <a:stretch>
              <a:fillRect l="0" t="-1736" r="0" b="-1736"/>
            </a:stretch>
          </a:blipFill>
        </p:spPr>
      </p:sp>
      <p:sp>
        <p:nvSpPr>
          <p:cNvPr name="Freeform 3" id="3"/>
          <p:cNvSpPr/>
          <p:nvPr/>
        </p:nvSpPr>
        <p:spPr>
          <a:xfrm flipH="false" flipV="false" rot="0">
            <a:off x="16917457" y="-717023"/>
            <a:ext cx="2047856" cy="2048894"/>
          </a:xfrm>
          <a:custGeom>
            <a:avLst/>
            <a:gdLst/>
            <a:ahLst/>
            <a:cxnLst/>
            <a:rect r="r" b="b" t="t" l="l"/>
            <a:pathLst>
              <a:path h="2048894" w="2047856">
                <a:moveTo>
                  <a:pt x="0" y="0"/>
                </a:moveTo>
                <a:lnTo>
                  <a:pt x="2047856" y="0"/>
                </a:lnTo>
                <a:lnTo>
                  <a:pt x="2047856" y="2048894"/>
                </a:lnTo>
                <a:lnTo>
                  <a:pt x="0" y="2048894"/>
                </a:lnTo>
                <a:lnTo>
                  <a:pt x="0" y="0"/>
                </a:lnTo>
                <a:close/>
              </a:path>
            </a:pathLst>
          </a:custGeom>
          <a:blipFill>
            <a:blip r:embed="rId4">
              <a:extLst>
                <a:ext uri="{96DAC541-7B7A-43D3-8B79-37D633B846F1}">
                  <asvg:svgBlip xmlns:asvg="http://schemas.microsoft.com/office/drawing/2016/SVG/main" r:embed="rId5"/>
                </a:ext>
              </a:extLst>
            </a:blip>
            <a:stretch>
              <a:fillRect l="0" t="-206" r="0" b="-207"/>
            </a:stretch>
          </a:blipFill>
        </p:spPr>
      </p:sp>
      <p:sp>
        <p:nvSpPr>
          <p:cNvPr name="TextBox 4" id="4"/>
          <p:cNvSpPr txBox="true"/>
          <p:nvPr/>
        </p:nvSpPr>
        <p:spPr>
          <a:xfrm rot="0">
            <a:off x="1531430" y="1132122"/>
            <a:ext cx="15225151" cy="762000"/>
          </a:xfrm>
          <a:prstGeom prst="rect">
            <a:avLst/>
          </a:prstGeom>
        </p:spPr>
        <p:txBody>
          <a:bodyPr anchor="t" rtlCol="false" tIns="0" lIns="0" bIns="0" rIns="0">
            <a:spAutoFit/>
          </a:bodyPr>
          <a:lstStyle/>
          <a:p>
            <a:pPr algn="ctr">
              <a:lnSpc>
                <a:spcPts val="5758"/>
              </a:lnSpc>
            </a:pPr>
            <a:r>
              <a:rPr lang="en-US" sz="4800">
                <a:solidFill>
                  <a:srgbClr val="191919"/>
                </a:solidFill>
                <a:latin typeface="Arial"/>
                <a:ea typeface="Arial"/>
                <a:cs typeface="Arial"/>
                <a:sym typeface="Arial"/>
              </a:rPr>
              <a:t>OBJETIVOS</a:t>
            </a:r>
          </a:p>
        </p:txBody>
      </p:sp>
      <p:sp>
        <p:nvSpPr>
          <p:cNvPr name="TextBox 5" id="5"/>
          <p:cNvSpPr txBox="true"/>
          <p:nvPr/>
        </p:nvSpPr>
        <p:spPr>
          <a:xfrm rot="0">
            <a:off x="3584810" y="2655570"/>
            <a:ext cx="11118380" cy="3923759"/>
          </a:xfrm>
          <a:prstGeom prst="rect">
            <a:avLst/>
          </a:prstGeom>
        </p:spPr>
        <p:txBody>
          <a:bodyPr anchor="t" rtlCol="false" tIns="0" lIns="0" bIns="0" rIns="0">
            <a:spAutoFit/>
          </a:bodyPr>
          <a:lstStyle/>
          <a:p>
            <a:pPr algn="just" marL="313692" indent="-156846" lvl="1">
              <a:lnSpc>
                <a:spcPts val="3120"/>
              </a:lnSpc>
              <a:buFont typeface="Arial"/>
              <a:buChar char="•"/>
            </a:pPr>
            <a:r>
              <a:rPr lang="en-US" sz="2600">
                <a:solidFill>
                  <a:srgbClr val="000000"/>
                </a:solidFill>
                <a:latin typeface="Arial"/>
                <a:ea typeface="Arial"/>
                <a:cs typeface="Arial"/>
                <a:sym typeface="Arial"/>
              </a:rPr>
              <a:t>Desenvolver um prontuário eletrônico.</a:t>
            </a:r>
          </a:p>
          <a:p>
            <a:pPr algn="just" marL="313692" indent="-156846" lvl="1">
              <a:lnSpc>
                <a:spcPts val="3120"/>
              </a:lnSpc>
              <a:buFont typeface="Arial"/>
              <a:buChar char="•"/>
            </a:pPr>
            <a:r>
              <a:rPr lang="en-US" sz="2600">
                <a:solidFill>
                  <a:srgbClr val="000000"/>
                </a:solidFill>
                <a:latin typeface="Arial"/>
                <a:ea typeface="Arial"/>
                <a:cs typeface="Arial"/>
                <a:sym typeface="Arial"/>
              </a:rPr>
              <a:t>Padronizar os tamanhos das órteses em P, M, G e GG.</a:t>
            </a:r>
          </a:p>
          <a:p>
            <a:pPr algn="just" marL="313692" indent="-156846" lvl="1">
              <a:lnSpc>
                <a:spcPts val="3120"/>
              </a:lnSpc>
              <a:buFont typeface="Arial"/>
              <a:buChar char="•"/>
            </a:pPr>
            <a:r>
              <a:rPr lang="en-US" sz="2600">
                <a:solidFill>
                  <a:srgbClr val="000000"/>
                </a:solidFill>
                <a:latin typeface="Arial"/>
                <a:ea typeface="Arial"/>
                <a:cs typeface="Arial"/>
                <a:sym typeface="Arial"/>
              </a:rPr>
              <a:t>Definir o material adequado para fabricação das órteses.</a:t>
            </a:r>
          </a:p>
          <a:p>
            <a:pPr algn="just" marL="313692" indent="-156846" lvl="1">
              <a:lnSpc>
                <a:spcPts val="3120"/>
              </a:lnSpc>
              <a:buFont typeface="Arial"/>
              <a:buChar char="•"/>
            </a:pPr>
            <a:r>
              <a:rPr lang="en-US" sz="2600">
                <a:solidFill>
                  <a:srgbClr val="000000"/>
                </a:solidFill>
                <a:latin typeface="Arial"/>
                <a:ea typeface="Arial"/>
                <a:cs typeface="Arial"/>
                <a:sym typeface="Arial"/>
              </a:rPr>
              <a:t>Padronizar os parâmetros de impressão para a fabricação das órteses.</a:t>
            </a:r>
          </a:p>
          <a:p>
            <a:pPr algn="just" marL="313692" indent="-156846" lvl="1">
              <a:lnSpc>
                <a:spcPts val="3120"/>
              </a:lnSpc>
              <a:buFont typeface="Arial"/>
              <a:buChar char="•"/>
            </a:pPr>
            <a:r>
              <a:rPr lang="en-US" sz="2600">
                <a:solidFill>
                  <a:srgbClr val="000000"/>
                </a:solidFill>
                <a:latin typeface="Arial"/>
                <a:ea typeface="Arial"/>
                <a:cs typeface="Arial"/>
                <a:sym typeface="Arial"/>
              </a:rPr>
              <a:t>Demonstrar como a biocompatibilidade e a biodegradabilidade do PLA contribuem para a eficiência geral e segurança das órteses.</a:t>
            </a:r>
          </a:p>
          <a:p>
            <a:pPr algn="just" marL="313692" indent="-156846" lvl="1">
              <a:lnSpc>
                <a:spcPts val="3120"/>
              </a:lnSpc>
              <a:buFont typeface="Arial"/>
              <a:buChar char="•"/>
            </a:pPr>
            <a:r>
              <a:rPr lang="en-US" sz="2600">
                <a:solidFill>
                  <a:srgbClr val="000000"/>
                </a:solidFill>
                <a:latin typeface="Arial"/>
                <a:ea typeface="Arial"/>
                <a:cs typeface="Arial"/>
                <a:sym typeface="Arial"/>
              </a:rPr>
              <a:t>Promover o design ergonômico das órteses, garantindo que elas atendam às necessidades funcionais dos pacientes em suas atividades diárias.</a:t>
            </a:r>
          </a:p>
          <a:p>
            <a:pPr algn="just" marL="313692" indent="-156846" lvl="1">
              <a:lnSpc>
                <a:spcPts val="3120"/>
              </a:lnSpc>
            </a:pPr>
          </a:p>
        </p:txBody>
      </p:sp>
      <p:grpSp>
        <p:nvGrpSpPr>
          <p:cNvPr name="Group 6" id="6"/>
          <p:cNvGrpSpPr/>
          <p:nvPr/>
        </p:nvGrpSpPr>
        <p:grpSpPr>
          <a:xfrm rot="0">
            <a:off x="1288172" y="131929"/>
            <a:ext cx="1028700" cy="1028700"/>
            <a:chOff x="0" y="0"/>
            <a:chExt cx="1549298" cy="1549298"/>
          </a:xfrm>
        </p:grpSpPr>
        <p:sp>
          <p:nvSpPr>
            <p:cNvPr name="Freeform 7" id="7"/>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6"/>
              <a:stretch>
                <a:fillRect l="0" t="0" r="-1" b="-1"/>
              </a:stretch>
            </a:blipFill>
          </p:spPr>
        </p:sp>
      </p:grpSp>
      <p:sp>
        <p:nvSpPr>
          <p:cNvPr name="Freeform 8" id="8"/>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7"/>
            <a:stretch>
              <a:fillRect l="0" t="0" r="0" b="0"/>
            </a:stretch>
          </a:blipFill>
        </p:spPr>
      </p:sp>
      <p:grpSp>
        <p:nvGrpSpPr>
          <p:cNvPr name="Group 9" id="9"/>
          <p:cNvGrpSpPr/>
          <p:nvPr/>
        </p:nvGrpSpPr>
        <p:grpSpPr>
          <a:xfrm rot="0">
            <a:off x="3493365" y="1844678"/>
            <a:ext cx="11301260" cy="98889"/>
            <a:chOff x="0" y="0"/>
            <a:chExt cx="15068347" cy="131851"/>
          </a:xfrm>
        </p:grpSpPr>
        <p:sp>
          <p:nvSpPr>
            <p:cNvPr name="Freeform 10" id="10"/>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8"/>
              <a:stretch>
                <a:fillRect l="-15776" t="-7897" r="0" b="-7897"/>
              </a:stretch>
            </a:blipFill>
          </p:spPr>
        </p:sp>
      </p:grpSp>
      <p:sp>
        <p:nvSpPr>
          <p:cNvPr name="TextBox 11" id="11"/>
          <p:cNvSpPr txBox="true"/>
          <p:nvPr/>
        </p:nvSpPr>
        <p:spPr>
          <a:xfrm rot="0">
            <a:off x="17705070" y="98583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4</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876013" y="7968272"/>
            <a:ext cx="3174006" cy="2239528"/>
          </a:xfrm>
          <a:custGeom>
            <a:avLst/>
            <a:gdLst/>
            <a:ahLst/>
            <a:cxnLst/>
            <a:rect r="r" b="b" t="t" l="l"/>
            <a:pathLst>
              <a:path h="2239528" w="3174006">
                <a:moveTo>
                  <a:pt x="0" y="0"/>
                </a:moveTo>
                <a:lnTo>
                  <a:pt x="3174006" y="0"/>
                </a:lnTo>
                <a:lnTo>
                  <a:pt x="3174006" y="2239528"/>
                </a:lnTo>
                <a:lnTo>
                  <a:pt x="0" y="2239528"/>
                </a:lnTo>
                <a:lnTo>
                  <a:pt x="0" y="0"/>
                </a:lnTo>
                <a:close/>
              </a:path>
            </a:pathLst>
          </a:custGeom>
          <a:blipFill>
            <a:blip r:embed="rId2">
              <a:extLst>
                <a:ext uri="{96DAC541-7B7A-43D3-8B79-37D633B846F1}">
                  <asvg:svgBlip xmlns:asvg="http://schemas.microsoft.com/office/drawing/2016/SVG/main" r:embed="rId3"/>
                </a:ext>
              </a:extLst>
            </a:blip>
            <a:stretch>
              <a:fillRect l="0" t="-71" r="0" b="-71"/>
            </a:stretch>
          </a:blipFill>
        </p:spPr>
      </p:sp>
      <p:sp>
        <p:nvSpPr>
          <p:cNvPr name="Freeform 3" id="3"/>
          <p:cNvSpPr/>
          <p:nvPr/>
        </p:nvSpPr>
        <p:spPr>
          <a:xfrm flipH="false" flipV="false" rot="0">
            <a:off x="-536943" y="-800100"/>
            <a:ext cx="22479838" cy="11430000"/>
          </a:xfrm>
          <a:custGeom>
            <a:avLst/>
            <a:gdLst/>
            <a:ahLst/>
            <a:cxnLst/>
            <a:rect r="r" b="b" t="t" l="l"/>
            <a:pathLst>
              <a:path h="11430000" w="22479838">
                <a:moveTo>
                  <a:pt x="0" y="0"/>
                </a:moveTo>
                <a:lnTo>
                  <a:pt x="22479838" y="0"/>
                </a:lnTo>
                <a:lnTo>
                  <a:pt x="22479838" y="11430000"/>
                </a:lnTo>
                <a:lnTo>
                  <a:pt x="0" y="11430000"/>
                </a:lnTo>
                <a:lnTo>
                  <a:pt x="0" y="0"/>
                </a:lnTo>
                <a:close/>
              </a:path>
            </a:pathLst>
          </a:custGeom>
          <a:blipFill>
            <a:blip r:embed="rId4">
              <a:extLst>
                <a:ext uri="{96DAC541-7B7A-43D3-8B79-37D633B846F1}">
                  <asvg:svgBlip xmlns:asvg="http://schemas.microsoft.com/office/drawing/2016/SVG/main" r:embed="rId5"/>
                </a:ext>
              </a:extLst>
            </a:blip>
            <a:stretch>
              <a:fillRect l="-5866" t="0" r="-5866" b="0"/>
            </a:stretch>
          </a:blipFill>
        </p:spPr>
      </p:sp>
      <p:grpSp>
        <p:nvGrpSpPr>
          <p:cNvPr name="Group 4" id="4"/>
          <p:cNvGrpSpPr/>
          <p:nvPr/>
        </p:nvGrpSpPr>
        <p:grpSpPr>
          <a:xfrm rot="0">
            <a:off x="2501389" y="3478435"/>
            <a:ext cx="13285213" cy="4602899"/>
            <a:chOff x="0" y="0"/>
            <a:chExt cx="17713617" cy="6137199"/>
          </a:xfrm>
        </p:grpSpPr>
        <p:sp>
          <p:nvSpPr>
            <p:cNvPr name="Freeform 5" id="5"/>
            <p:cNvSpPr/>
            <p:nvPr/>
          </p:nvSpPr>
          <p:spPr>
            <a:xfrm flipH="false" flipV="false" rot="0">
              <a:off x="0" y="0"/>
              <a:ext cx="17713579" cy="6137148"/>
            </a:xfrm>
            <a:custGeom>
              <a:avLst/>
              <a:gdLst/>
              <a:ahLst/>
              <a:cxnLst/>
              <a:rect r="r" b="b" t="t" l="l"/>
              <a:pathLst>
                <a:path h="6137148" w="17713579">
                  <a:moveTo>
                    <a:pt x="0" y="0"/>
                  </a:moveTo>
                  <a:lnTo>
                    <a:pt x="17713579" y="0"/>
                  </a:lnTo>
                  <a:lnTo>
                    <a:pt x="17713579" y="6137148"/>
                  </a:lnTo>
                  <a:lnTo>
                    <a:pt x="0" y="6137148"/>
                  </a:lnTo>
                  <a:lnTo>
                    <a:pt x="0" y="0"/>
                  </a:lnTo>
                  <a:close/>
                </a:path>
              </a:pathLst>
            </a:custGeom>
            <a:blipFill>
              <a:blip r:embed="rId6"/>
              <a:stretch>
                <a:fillRect l="-6443" t="-10741" r="-768" b="-7077"/>
              </a:stretch>
            </a:blipFill>
          </p:spPr>
        </p:sp>
      </p:grpSp>
      <p:sp>
        <p:nvSpPr>
          <p:cNvPr name="TextBox 6" id="6"/>
          <p:cNvSpPr txBox="true"/>
          <p:nvPr/>
        </p:nvSpPr>
        <p:spPr>
          <a:xfrm rot="0">
            <a:off x="7765456" y="3065697"/>
            <a:ext cx="2757078" cy="296942"/>
          </a:xfrm>
          <a:prstGeom prst="rect">
            <a:avLst/>
          </a:prstGeom>
        </p:spPr>
        <p:txBody>
          <a:bodyPr anchor="t" rtlCol="false" tIns="0" lIns="0" bIns="0" rIns="0">
            <a:spAutoFit/>
          </a:bodyPr>
          <a:lstStyle/>
          <a:p>
            <a:pPr algn="l">
              <a:lnSpc>
                <a:spcPts val="2160"/>
              </a:lnSpc>
            </a:pPr>
            <a:r>
              <a:rPr lang="en-US" sz="1800" b="true">
                <a:solidFill>
                  <a:srgbClr val="000000"/>
                </a:solidFill>
                <a:latin typeface="Arial Bold"/>
                <a:ea typeface="Arial Bold"/>
                <a:cs typeface="Arial Bold"/>
                <a:sym typeface="Arial Bold"/>
              </a:rPr>
              <a:t>Figura 3 </a:t>
            </a:r>
            <a:r>
              <a:rPr lang="en-US" sz="1800">
                <a:solidFill>
                  <a:srgbClr val="000000"/>
                </a:solidFill>
                <a:latin typeface="Arial"/>
                <a:ea typeface="Arial"/>
                <a:cs typeface="Arial"/>
                <a:sym typeface="Arial"/>
              </a:rPr>
              <a:t>– Capa do artigo</a:t>
            </a:r>
          </a:p>
        </p:txBody>
      </p:sp>
      <p:sp>
        <p:nvSpPr>
          <p:cNvPr name="TextBox 7" id="7"/>
          <p:cNvSpPr txBox="true"/>
          <p:nvPr/>
        </p:nvSpPr>
        <p:spPr>
          <a:xfrm rot="0">
            <a:off x="8245897" y="8191843"/>
            <a:ext cx="1796205" cy="235391"/>
          </a:xfrm>
          <a:prstGeom prst="rect">
            <a:avLst/>
          </a:prstGeom>
        </p:spPr>
        <p:txBody>
          <a:bodyPr anchor="t" rtlCol="false" tIns="0" lIns="0" bIns="0" rIns="0">
            <a:spAutoFit/>
          </a:bodyPr>
          <a:lstStyle/>
          <a:p>
            <a:pPr algn="l">
              <a:lnSpc>
                <a:spcPts val="1680"/>
              </a:lnSpc>
            </a:pPr>
            <a:r>
              <a:rPr lang="en-US" sz="1400">
                <a:solidFill>
                  <a:srgbClr val="000000"/>
                </a:solidFill>
                <a:latin typeface="Arial"/>
                <a:ea typeface="Arial"/>
                <a:cs typeface="Arial"/>
                <a:sym typeface="Arial"/>
              </a:rPr>
              <a:t>Fonte: Edmond (2020)</a:t>
            </a:r>
          </a:p>
        </p:txBody>
      </p:sp>
      <p:grpSp>
        <p:nvGrpSpPr>
          <p:cNvPr name="Group 8" id="8"/>
          <p:cNvGrpSpPr/>
          <p:nvPr/>
        </p:nvGrpSpPr>
        <p:grpSpPr>
          <a:xfrm rot="0">
            <a:off x="1288172" y="131929"/>
            <a:ext cx="1028700" cy="1028700"/>
            <a:chOff x="0" y="0"/>
            <a:chExt cx="1549298" cy="1549298"/>
          </a:xfrm>
        </p:grpSpPr>
        <p:sp>
          <p:nvSpPr>
            <p:cNvPr name="Freeform 9" id="9"/>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7"/>
              <a:stretch>
                <a:fillRect l="0" t="0" r="-1" b="-1"/>
              </a:stretch>
            </a:blipFill>
          </p:spPr>
        </p:sp>
      </p:grpSp>
      <p:sp>
        <p:nvSpPr>
          <p:cNvPr name="Freeform 10" id="10"/>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8"/>
            <a:stretch>
              <a:fillRect l="0" t="0" r="0" b="0"/>
            </a:stretch>
          </a:blipFill>
        </p:spPr>
      </p:sp>
      <p:grpSp>
        <p:nvGrpSpPr>
          <p:cNvPr name="Group 11" id="11"/>
          <p:cNvGrpSpPr/>
          <p:nvPr/>
        </p:nvGrpSpPr>
        <p:grpSpPr>
          <a:xfrm rot="0">
            <a:off x="3493365" y="1844678"/>
            <a:ext cx="11301260" cy="98889"/>
            <a:chOff x="0" y="0"/>
            <a:chExt cx="15068347" cy="131851"/>
          </a:xfrm>
        </p:grpSpPr>
        <p:sp>
          <p:nvSpPr>
            <p:cNvPr name="Freeform 12" id="12"/>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9"/>
              <a:stretch>
                <a:fillRect l="-15776" t="-7897" r="0" b="-7897"/>
              </a:stretch>
            </a:blipFill>
          </p:spPr>
        </p:sp>
      </p:grpSp>
      <p:sp>
        <p:nvSpPr>
          <p:cNvPr name="TextBox 13" id="13"/>
          <p:cNvSpPr txBox="true"/>
          <p:nvPr/>
        </p:nvSpPr>
        <p:spPr>
          <a:xfrm rot="0">
            <a:off x="17662683" y="9858523"/>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5</a:t>
            </a:r>
          </a:p>
        </p:txBody>
      </p:sp>
      <p:sp>
        <p:nvSpPr>
          <p:cNvPr name="TextBox 14" id="14"/>
          <p:cNvSpPr txBox="true"/>
          <p:nvPr/>
        </p:nvSpPr>
        <p:spPr>
          <a:xfrm rot="0">
            <a:off x="6874646" y="1132122"/>
            <a:ext cx="4538717" cy="743024"/>
          </a:xfrm>
          <a:prstGeom prst="rect">
            <a:avLst/>
          </a:prstGeom>
        </p:spPr>
        <p:txBody>
          <a:bodyPr anchor="t" rtlCol="false" tIns="0" lIns="0" bIns="0" rIns="0">
            <a:spAutoFit/>
          </a:bodyPr>
          <a:lstStyle/>
          <a:p>
            <a:pPr algn="ctr">
              <a:lnSpc>
                <a:spcPts val="5758"/>
              </a:lnSpc>
            </a:pPr>
            <a:r>
              <a:rPr lang="en-US" sz="4800">
                <a:solidFill>
                  <a:srgbClr val="191919"/>
                </a:solidFill>
                <a:latin typeface="Arial"/>
                <a:ea typeface="Arial"/>
                <a:cs typeface="Arial"/>
                <a:sym typeface="Arial"/>
              </a:rPr>
              <a:t>METODOLOGIA</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172776" y="2626795"/>
            <a:ext cx="13942447" cy="3142817"/>
          </a:xfrm>
          <a:prstGeom prst="rect">
            <a:avLst/>
          </a:prstGeom>
        </p:spPr>
        <p:txBody>
          <a:bodyPr anchor="t" rtlCol="false" tIns="0" lIns="0" bIns="0" rIns="0">
            <a:spAutoFit/>
          </a:bodyPr>
          <a:lstStyle/>
          <a:p>
            <a:pPr algn="just">
              <a:lnSpc>
                <a:spcPts val="3119"/>
              </a:lnSpc>
            </a:pPr>
            <a:r>
              <a:rPr lang="en-US" sz="2599">
                <a:solidFill>
                  <a:srgbClr val="000000"/>
                </a:solidFill>
                <a:latin typeface="Arial"/>
                <a:ea typeface="Arial"/>
                <a:cs typeface="Arial"/>
                <a:sym typeface="Arial"/>
              </a:rPr>
              <a:t>Como segunda etapa, iniciou-se as coletas de dados qualitativos(sexo)  e quantitativos (idade, altura, comprimento e circunferência do antebraço, altura do punho até a palma  e circunferência da mão e punho)  de voluntários brasileiros adultos na cidade de São João del-Rei. Para a coleta de dados, foram obtidas as seguintes médias, dispostas na tabela 1.</a:t>
            </a:r>
          </a:p>
          <a:p>
            <a:pPr algn="just">
              <a:lnSpc>
                <a:spcPts val="3119"/>
              </a:lnSpc>
            </a:pPr>
          </a:p>
          <a:p>
            <a:pPr algn="l">
              <a:lnSpc>
                <a:spcPts val="3119"/>
              </a:lnSpc>
            </a:pPr>
            <a:r>
              <a:rPr lang="en-US" sz="2599">
                <a:solidFill>
                  <a:srgbClr val="000000"/>
                </a:solidFill>
                <a:latin typeface="Arial"/>
                <a:ea typeface="Arial"/>
                <a:cs typeface="Arial"/>
                <a:sym typeface="Arial"/>
              </a:rPr>
              <a:t> </a:t>
            </a:r>
          </a:p>
          <a:p>
            <a:pPr algn="just">
              <a:lnSpc>
                <a:spcPts val="3119"/>
              </a:lnSpc>
            </a:pPr>
            <a:r>
              <a:rPr lang="en-US" sz="2599">
                <a:solidFill>
                  <a:srgbClr val="000000"/>
                </a:solidFill>
                <a:latin typeface="Arial"/>
                <a:ea typeface="Arial"/>
                <a:cs typeface="Arial"/>
                <a:sym typeface="Arial"/>
              </a:rPr>
              <a:t>.</a:t>
            </a:r>
          </a:p>
          <a:p>
            <a:pPr algn="just">
              <a:lnSpc>
                <a:spcPts val="3119"/>
              </a:lnSpc>
            </a:pPr>
          </a:p>
        </p:txBody>
      </p:sp>
      <p:graphicFrame>
        <p:nvGraphicFramePr>
          <p:cNvPr name="Table 3" id="3"/>
          <p:cNvGraphicFramePr>
            <a:graphicFrameLocks noGrp="true"/>
          </p:cNvGraphicFramePr>
          <p:nvPr/>
        </p:nvGraphicFramePr>
        <p:xfrm>
          <a:off x="3337575" y="5042973"/>
          <a:ext cx="11087100" cy="2540000"/>
        </p:xfrm>
        <a:graphic>
          <a:graphicData uri="http://schemas.openxmlformats.org/drawingml/2006/table">
            <a:tbl>
              <a:tblPr/>
              <a:tblGrid>
                <a:gridCol w="3695700"/>
                <a:gridCol w="3695700"/>
                <a:gridCol w="3695700"/>
              </a:tblGrid>
              <a:tr h="1216843">
                <a:tc>
                  <a:txBody>
                    <a:bodyPr anchor="t" rtlCol="false"/>
                    <a:lstStyle/>
                    <a:p>
                      <a:pPr algn="ctr">
                        <a:lnSpc>
                          <a:spcPts val="2160"/>
                        </a:lnSpc>
                        <a:defRPr/>
                      </a:pPr>
                      <a:endParaRPr lang="en-US" sz="1100"/>
                    </a:p>
                    <a:p>
                      <a:pPr algn="ctr">
                        <a:lnSpc>
                          <a:spcPts val="2160"/>
                        </a:lnSpc>
                      </a:pPr>
                      <a:r>
                        <a:rPr lang="en-US" sz="1800">
                          <a:solidFill>
                            <a:srgbClr val="000000"/>
                          </a:solidFill>
                          <a:latin typeface="Calibri (MS)"/>
                          <a:ea typeface="Calibri (MS)"/>
                          <a:cs typeface="Calibri (MS)"/>
                          <a:sym typeface="Calibri (MS)"/>
                        </a:rPr>
                        <a:t>Idade(anos)</a:t>
                      </a:r>
                    </a:p>
                  </a:txBody>
                  <a:tcPr marL="91440" marR="91440" marT="91440" marB="91440" anchor="t">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79646"/>
                    </a:solidFill>
                  </a:tcPr>
                </a:tc>
                <a:tc>
                  <a:txBody>
                    <a:bodyPr anchor="t" rtlCol="false"/>
                    <a:lstStyle/>
                    <a:p>
                      <a:pPr algn="ctr">
                        <a:lnSpc>
                          <a:spcPts val="2160"/>
                        </a:lnSpc>
                        <a:defRPr/>
                      </a:pPr>
                      <a:endParaRPr lang="en-US" sz="1100"/>
                    </a:p>
                    <a:p>
                      <a:pPr algn="ctr">
                        <a:lnSpc>
                          <a:spcPts val="2160"/>
                        </a:lnSpc>
                      </a:pPr>
                      <a:r>
                        <a:rPr lang="en-US" sz="1800">
                          <a:solidFill>
                            <a:srgbClr val="000000"/>
                          </a:solidFill>
                          <a:latin typeface="Calibri (MS)"/>
                          <a:ea typeface="Calibri (MS)"/>
                          <a:cs typeface="Calibri (MS)"/>
                          <a:sym typeface="Calibri (MS)"/>
                        </a:rPr>
                        <a:t>Massa(kg)</a:t>
                      </a:r>
                    </a:p>
                  </a:txBody>
                  <a:tcPr marL="91440" marR="91440" marT="91440" marB="91440" anchor="t">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79646"/>
                    </a:solidFill>
                  </a:tcPr>
                </a:tc>
                <a:tc>
                  <a:txBody>
                    <a:bodyPr anchor="t" rtlCol="false"/>
                    <a:lstStyle/>
                    <a:p>
                      <a:pPr algn="ctr">
                        <a:lnSpc>
                          <a:spcPts val="2160"/>
                        </a:lnSpc>
                        <a:defRPr/>
                      </a:pPr>
                      <a:endParaRPr lang="en-US" sz="1100"/>
                    </a:p>
                    <a:p>
                      <a:pPr algn="ctr">
                        <a:lnSpc>
                          <a:spcPts val="2160"/>
                        </a:lnSpc>
                      </a:pPr>
                      <a:r>
                        <a:rPr lang="en-US" sz="1800">
                          <a:solidFill>
                            <a:srgbClr val="000000"/>
                          </a:solidFill>
                          <a:latin typeface="Calibri (MS)"/>
                          <a:ea typeface="Calibri (MS)"/>
                          <a:cs typeface="Calibri (MS)"/>
                          <a:sym typeface="Calibri (MS)"/>
                        </a:rPr>
                        <a:t>Altura(cm)</a:t>
                      </a:r>
                    </a:p>
                  </a:txBody>
                  <a:tcPr marL="91440" marR="91440" marT="91440" marB="91440" anchor="t">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79646"/>
                    </a:solidFill>
                  </a:tcPr>
                </a:tc>
              </a:tr>
              <a:tr h="1323157">
                <a:tc>
                  <a:txBody>
                    <a:bodyPr anchor="t" rtlCol="false"/>
                    <a:lstStyle/>
                    <a:p>
                      <a:pPr algn="ctr">
                        <a:lnSpc>
                          <a:spcPts val="2160"/>
                        </a:lnSpc>
                        <a:defRPr/>
                      </a:pPr>
                      <a:endParaRPr lang="en-US" sz="1100"/>
                    </a:p>
                    <a:p>
                      <a:pPr algn="ctr">
                        <a:lnSpc>
                          <a:spcPts val="2160"/>
                        </a:lnSpc>
                      </a:pPr>
                      <a:r>
                        <a:rPr lang="en-US" sz="1800">
                          <a:solidFill>
                            <a:srgbClr val="000000"/>
                          </a:solidFill>
                          <a:latin typeface="Calibri (MS)"/>
                          <a:ea typeface="Calibri (MS)"/>
                          <a:cs typeface="Calibri (MS)"/>
                          <a:sym typeface="Calibri (MS)"/>
                        </a:rPr>
                        <a:t>40</a:t>
                      </a:r>
                    </a:p>
                  </a:txBody>
                  <a:tcPr marL="91440" marR="91440" marT="91440" marB="91440" anchor="t">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CDDCF"/>
                    </a:solidFill>
                  </a:tcPr>
                </a:tc>
                <a:tc>
                  <a:txBody>
                    <a:bodyPr anchor="t" rtlCol="false"/>
                    <a:lstStyle/>
                    <a:p>
                      <a:pPr algn="ctr">
                        <a:lnSpc>
                          <a:spcPts val="2160"/>
                        </a:lnSpc>
                        <a:defRPr/>
                      </a:pPr>
                      <a:endParaRPr lang="en-US" sz="1100"/>
                    </a:p>
                    <a:p>
                      <a:pPr algn="ctr">
                        <a:lnSpc>
                          <a:spcPts val="2160"/>
                        </a:lnSpc>
                      </a:pPr>
                      <a:r>
                        <a:rPr lang="en-US" sz="1800">
                          <a:solidFill>
                            <a:srgbClr val="000000"/>
                          </a:solidFill>
                          <a:latin typeface="Calibri (MS)"/>
                          <a:ea typeface="Calibri (MS)"/>
                          <a:cs typeface="Calibri (MS)"/>
                          <a:sym typeface="Calibri (MS)"/>
                        </a:rPr>
                        <a:t>72,19</a:t>
                      </a:r>
                    </a:p>
                  </a:txBody>
                  <a:tcPr marL="91440" marR="91440" marT="91440" marB="91440" anchor="t">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CDDCF"/>
                    </a:solidFill>
                  </a:tcPr>
                </a:tc>
                <a:tc>
                  <a:txBody>
                    <a:bodyPr anchor="t" rtlCol="false"/>
                    <a:lstStyle/>
                    <a:p>
                      <a:pPr algn="ctr">
                        <a:lnSpc>
                          <a:spcPts val="2160"/>
                        </a:lnSpc>
                        <a:defRPr/>
                      </a:pPr>
                      <a:endParaRPr lang="en-US" sz="1100"/>
                    </a:p>
                    <a:p>
                      <a:pPr algn="ctr">
                        <a:lnSpc>
                          <a:spcPts val="2160"/>
                        </a:lnSpc>
                      </a:pPr>
                      <a:r>
                        <a:rPr lang="en-US" sz="1800">
                          <a:solidFill>
                            <a:srgbClr val="000000"/>
                          </a:solidFill>
                          <a:latin typeface="Calibri (MS)"/>
                          <a:ea typeface="Calibri (MS)"/>
                          <a:cs typeface="Calibri (MS)"/>
                          <a:sym typeface="Calibri (MS)"/>
                        </a:rPr>
                        <a:t>165,46</a:t>
                      </a:r>
                    </a:p>
                  </a:txBody>
                  <a:tcPr marL="91440" marR="91440" marT="91440" marB="91440" anchor="t">
                    <a:lnL cmpd="sng" algn="ctr" cap="flat" w="12700">
                      <a:solidFill>
                        <a:srgbClr val="000000"/>
                      </a:solidFill>
                      <a:prstDash val="solid"/>
                      <a:round/>
                      <a:headEnd type="none" w="med" len="med"/>
                      <a:tailEnd type="none" w="med" len="med"/>
                    </a:lnL>
                    <a:lnR cmpd="sng" algn="ctr" cap="flat" w="12700">
                      <a:solidFill>
                        <a:srgbClr val="000000"/>
                      </a:solidFill>
                      <a:prstDash val="solid"/>
                      <a:round/>
                      <a:headEnd type="none" w="med" len="med"/>
                      <a:tailEnd type="none" w="med" len="med"/>
                    </a:lnR>
                    <a:lnT cmpd="sng" algn="ctr" cap="flat" w="12700">
                      <a:solidFill>
                        <a:srgbClr val="000000"/>
                      </a:solidFill>
                      <a:prstDash val="solid"/>
                      <a:round/>
                      <a:headEnd type="none" w="med" len="med"/>
                      <a:tailEnd type="none" w="med" len="med"/>
                    </a:lnT>
                    <a:lnB cmpd="sng" algn="ctr" cap="flat" w="12700">
                      <a:solidFill>
                        <a:srgbClr val="000000"/>
                      </a:solidFill>
                      <a:prstDash val="solid"/>
                      <a:round/>
                      <a:headEnd type="none" w="med" len="med"/>
                      <a:tailEnd type="none" w="med" len="med"/>
                    </a:lnB>
                    <a:solidFill>
                      <a:srgbClr val="FCDDCF"/>
                    </a:solidFill>
                  </a:tcPr>
                </a:tc>
              </a:tr>
            </a:tbl>
          </a:graphicData>
        </a:graphic>
      </p:graphicFrame>
      <p:sp>
        <p:nvSpPr>
          <p:cNvPr name="TextBox 4" id="4"/>
          <p:cNvSpPr txBox="true"/>
          <p:nvPr/>
        </p:nvSpPr>
        <p:spPr>
          <a:xfrm rot="0">
            <a:off x="4967935" y="4608004"/>
            <a:ext cx="8352130" cy="296942"/>
          </a:xfrm>
          <a:prstGeom prst="rect">
            <a:avLst/>
          </a:prstGeom>
        </p:spPr>
        <p:txBody>
          <a:bodyPr anchor="t" rtlCol="false" tIns="0" lIns="0" bIns="0" rIns="0">
            <a:spAutoFit/>
          </a:bodyPr>
          <a:lstStyle/>
          <a:p>
            <a:pPr algn="l">
              <a:lnSpc>
                <a:spcPts val="2160"/>
              </a:lnSpc>
            </a:pPr>
            <a:r>
              <a:rPr lang="en-US" sz="1800" b="true">
                <a:solidFill>
                  <a:srgbClr val="000000"/>
                </a:solidFill>
                <a:latin typeface="Arial Bold"/>
                <a:ea typeface="Arial Bold"/>
                <a:cs typeface="Arial Bold"/>
                <a:sym typeface="Arial Bold"/>
              </a:rPr>
              <a:t>Tabela 1 </a:t>
            </a:r>
            <a:r>
              <a:rPr lang="en-US" sz="1800">
                <a:solidFill>
                  <a:srgbClr val="000000"/>
                </a:solidFill>
                <a:latin typeface="Arial"/>
                <a:ea typeface="Arial"/>
                <a:cs typeface="Arial"/>
                <a:sym typeface="Arial"/>
              </a:rPr>
              <a:t>– Valores médios encontrados na amostra da população adulta brasileira</a:t>
            </a:r>
          </a:p>
        </p:txBody>
      </p:sp>
      <p:sp>
        <p:nvSpPr>
          <p:cNvPr name="TextBox 5" id="5"/>
          <p:cNvSpPr txBox="true"/>
          <p:nvPr/>
        </p:nvSpPr>
        <p:spPr>
          <a:xfrm rot="0">
            <a:off x="8044272" y="7729538"/>
            <a:ext cx="2199446" cy="235391"/>
          </a:xfrm>
          <a:prstGeom prst="rect">
            <a:avLst/>
          </a:prstGeom>
        </p:spPr>
        <p:txBody>
          <a:bodyPr anchor="t" rtlCol="false" tIns="0" lIns="0" bIns="0" rIns="0">
            <a:spAutoFit/>
          </a:bodyPr>
          <a:lstStyle/>
          <a:p>
            <a:pPr algn="l">
              <a:lnSpc>
                <a:spcPts val="1680"/>
              </a:lnSpc>
            </a:pPr>
            <a:r>
              <a:rPr lang="en-US" sz="1400">
                <a:solidFill>
                  <a:srgbClr val="000000"/>
                </a:solidFill>
                <a:latin typeface="Arial"/>
                <a:ea typeface="Arial"/>
                <a:cs typeface="Arial"/>
                <a:sym typeface="Arial"/>
              </a:rPr>
              <a:t>Fonte: Elaboração própria</a:t>
            </a:r>
          </a:p>
        </p:txBody>
      </p:sp>
      <p:grpSp>
        <p:nvGrpSpPr>
          <p:cNvPr name="Group 6" id="6"/>
          <p:cNvGrpSpPr/>
          <p:nvPr/>
        </p:nvGrpSpPr>
        <p:grpSpPr>
          <a:xfrm rot="0">
            <a:off x="1288172" y="131929"/>
            <a:ext cx="1028700" cy="1028700"/>
            <a:chOff x="0" y="0"/>
            <a:chExt cx="1549298" cy="1549298"/>
          </a:xfrm>
        </p:grpSpPr>
        <p:sp>
          <p:nvSpPr>
            <p:cNvPr name="Freeform 7" id="7"/>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2"/>
              <a:stretch>
                <a:fillRect l="0" t="0" r="-1" b="-1"/>
              </a:stretch>
            </a:blipFill>
          </p:spPr>
        </p:sp>
      </p:grpSp>
      <p:sp>
        <p:nvSpPr>
          <p:cNvPr name="Freeform 8" id="8"/>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3"/>
            <a:stretch>
              <a:fillRect l="0" t="0" r="0" b="0"/>
            </a:stretch>
          </a:blipFill>
        </p:spPr>
      </p:sp>
      <p:grpSp>
        <p:nvGrpSpPr>
          <p:cNvPr name="Group 9" id="9"/>
          <p:cNvGrpSpPr/>
          <p:nvPr/>
        </p:nvGrpSpPr>
        <p:grpSpPr>
          <a:xfrm rot="0">
            <a:off x="3493365" y="1844678"/>
            <a:ext cx="11301260" cy="98889"/>
            <a:chOff x="0" y="0"/>
            <a:chExt cx="15068347" cy="131851"/>
          </a:xfrm>
        </p:grpSpPr>
        <p:sp>
          <p:nvSpPr>
            <p:cNvPr name="Freeform 10" id="10"/>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4"/>
              <a:stretch>
                <a:fillRect l="-15776" t="-7897" r="0" b="-7897"/>
              </a:stretch>
            </a:blipFill>
          </p:spPr>
        </p:sp>
      </p:grpSp>
      <p:sp>
        <p:nvSpPr>
          <p:cNvPr name="Freeform 11" id="11"/>
          <p:cNvSpPr/>
          <p:nvPr/>
        </p:nvSpPr>
        <p:spPr>
          <a:xfrm flipH="false" flipV="false" rot="0">
            <a:off x="-536943" y="-800100"/>
            <a:ext cx="22479838" cy="11430000"/>
          </a:xfrm>
          <a:custGeom>
            <a:avLst/>
            <a:gdLst/>
            <a:ahLst/>
            <a:cxnLst/>
            <a:rect r="r" b="b" t="t" l="l"/>
            <a:pathLst>
              <a:path h="11430000" w="22479838">
                <a:moveTo>
                  <a:pt x="0" y="0"/>
                </a:moveTo>
                <a:lnTo>
                  <a:pt x="22479838" y="0"/>
                </a:lnTo>
                <a:lnTo>
                  <a:pt x="22479838" y="11430000"/>
                </a:lnTo>
                <a:lnTo>
                  <a:pt x="0" y="11430000"/>
                </a:lnTo>
                <a:lnTo>
                  <a:pt x="0" y="0"/>
                </a:lnTo>
                <a:close/>
              </a:path>
            </a:pathLst>
          </a:custGeom>
          <a:blipFill>
            <a:blip r:embed="rId5"/>
            <a:stretch>
              <a:fillRect l="-5866" t="0" r="-5866" b="0"/>
            </a:stretch>
          </a:blipFill>
        </p:spPr>
      </p:sp>
      <p:sp>
        <p:nvSpPr>
          <p:cNvPr name="Freeform 12" id="12"/>
          <p:cNvSpPr/>
          <p:nvPr/>
        </p:nvSpPr>
        <p:spPr>
          <a:xfrm flipH="false" flipV="false" rot="0">
            <a:off x="15876013" y="7968272"/>
            <a:ext cx="3174006" cy="2239528"/>
          </a:xfrm>
          <a:custGeom>
            <a:avLst/>
            <a:gdLst/>
            <a:ahLst/>
            <a:cxnLst/>
            <a:rect r="r" b="b" t="t" l="l"/>
            <a:pathLst>
              <a:path h="2239528" w="3174006">
                <a:moveTo>
                  <a:pt x="0" y="0"/>
                </a:moveTo>
                <a:lnTo>
                  <a:pt x="3174006" y="0"/>
                </a:lnTo>
                <a:lnTo>
                  <a:pt x="3174006" y="2239528"/>
                </a:lnTo>
                <a:lnTo>
                  <a:pt x="0" y="2239528"/>
                </a:lnTo>
                <a:lnTo>
                  <a:pt x="0" y="0"/>
                </a:lnTo>
                <a:close/>
              </a:path>
            </a:pathLst>
          </a:custGeom>
          <a:blipFill>
            <a:blip r:embed="rId6">
              <a:extLst>
                <a:ext uri="{96DAC541-7B7A-43D3-8B79-37D633B846F1}">
                  <asvg:svgBlip xmlns:asvg="http://schemas.microsoft.com/office/drawing/2016/SVG/main" r:embed="rId7"/>
                </a:ext>
              </a:extLst>
            </a:blip>
            <a:stretch>
              <a:fillRect l="0" t="-71" r="0" b="-71"/>
            </a:stretch>
          </a:blipFill>
        </p:spPr>
      </p:sp>
      <p:sp>
        <p:nvSpPr>
          <p:cNvPr name="TextBox 13" id="13"/>
          <p:cNvSpPr txBox="true"/>
          <p:nvPr/>
        </p:nvSpPr>
        <p:spPr>
          <a:xfrm rot="0">
            <a:off x="17662208" y="98583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6</a:t>
            </a:r>
          </a:p>
        </p:txBody>
      </p:sp>
      <p:sp>
        <p:nvSpPr>
          <p:cNvPr name="TextBox 14" id="14"/>
          <p:cNvSpPr txBox="true"/>
          <p:nvPr/>
        </p:nvSpPr>
        <p:spPr>
          <a:xfrm rot="0">
            <a:off x="6874646" y="1132122"/>
            <a:ext cx="4538717" cy="743024"/>
          </a:xfrm>
          <a:prstGeom prst="rect">
            <a:avLst/>
          </a:prstGeom>
        </p:spPr>
        <p:txBody>
          <a:bodyPr anchor="t" rtlCol="false" tIns="0" lIns="0" bIns="0" rIns="0">
            <a:spAutoFit/>
          </a:bodyPr>
          <a:lstStyle/>
          <a:p>
            <a:pPr algn="ctr">
              <a:lnSpc>
                <a:spcPts val="5758"/>
              </a:lnSpc>
            </a:pPr>
            <a:r>
              <a:rPr lang="en-US" sz="4800">
                <a:solidFill>
                  <a:srgbClr val="191919"/>
                </a:solidFill>
                <a:latin typeface="Arial"/>
                <a:ea typeface="Arial"/>
                <a:cs typeface="Arial"/>
                <a:sym typeface="Arial"/>
              </a:rPr>
              <a:t>METODOLOGIA</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876013" y="7968272"/>
            <a:ext cx="3174006" cy="2239528"/>
          </a:xfrm>
          <a:custGeom>
            <a:avLst/>
            <a:gdLst/>
            <a:ahLst/>
            <a:cxnLst/>
            <a:rect r="r" b="b" t="t" l="l"/>
            <a:pathLst>
              <a:path h="2239528" w="3174006">
                <a:moveTo>
                  <a:pt x="0" y="0"/>
                </a:moveTo>
                <a:lnTo>
                  <a:pt x="3174006" y="0"/>
                </a:lnTo>
                <a:lnTo>
                  <a:pt x="3174006" y="2239528"/>
                </a:lnTo>
                <a:lnTo>
                  <a:pt x="0" y="2239528"/>
                </a:lnTo>
                <a:lnTo>
                  <a:pt x="0" y="0"/>
                </a:lnTo>
                <a:close/>
              </a:path>
            </a:pathLst>
          </a:custGeom>
          <a:blipFill>
            <a:blip r:embed="rId2">
              <a:extLst>
                <a:ext uri="{96DAC541-7B7A-43D3-8B79-37D633B846F1}">
                  <asvg:svgBlip xmlns:asvg="http://schemas.microsoft.com/office/drawing/2016/SVG/main" r:embed="rId3"/>
                </a:ext>
              </a:extLst>
            </a:blip>
            <a:stretch>
              <a:fillRect l="0" t="-71" r="0" b="-71"/>
            </a:stretch>
          </a:blipFill>
        </p:spPr>
      </p:sp>
      <p:sp>
        <p:nvSpPr>
          <p:cNvPr name="Freeform 3" id="3"/>
          <p:cNvSpPr/>
          <p:nvPr/>
        </p:nvSpPr>
        <p:spPr>
          <a:xfrm flipH="false" flipV="false" rot="0">
            <a:off x="-536943" y="-800100"/>
            <a:ext cx="22479838" cy="11430000"/>
          </a:xfrm>
          <a:custGeom>
            <a:avLst/>
            <a:gdLst/>
            <a:ahLst/>
            <a:cxnLst/>
            <a:rect r="r" b="b" t="t" l="l"/>
            <a:pathLst>
              <a:path h="11430000" w="22479838">
                <a:moveTo>
                  <a:pt x="0" y="0"/>
                </a:moveTo>
                <a:lnTo>
                  <a:pt x="22479838" y="0"/>
                </a:lnTo>
                <a:lnTo>
                  <a:pt x="22479838" y="11430000"/>
                </a:lnTo>
                <a:lnTo>
                  <a:pt x="0" y="11430000"/>
                </a:lnTo>
                <a:lnTo>
                  <a:pt x="0" y="0"/>
                </a:lnTo>
                <a:close/>
              </a:path>
            </a:pathLst>
          </a:custGeom>
          <a:blipFill>
            <a:blip r:embed="rId4">
              <a:extLst>
                <a:ext uri="{96DAC541-7B7A-43D3-8B79-37D633B846F1}">
                  <asvg:svgBlip xmlns:asvg="http://schemas.microsoft.com/office/drawing/2016/SVG/main" r:embed="rId5"/>
                </a:ext>
              </a:extLst>
            </a:blip>
            <a:stretch>
              <a:fillRect l="-5866" t="0" r="-5866" b="0"/>
            </a:stretch>
          </a:blipFill>
        </p:spPr>
      </p:sp>
      <p:sp>
        <p:nvSpPr>
          <p:cNvPr name="TextBox 4" id="4"/>
          <p:cNvSpPr txBox="true"/>
          <p:nvPr/>
        </p:nvSpPr>
        <p:spPr>
          <a:xfrm rot="0">
            <a:off x="2172767" y="2626795"/>
            <a:ext cx="13942447" cy="1971404"/>
          </a:xfrm>
          <a:prstGeom prst="rect">
            <a:avLst/>
          </a:prstGeom>
        </p:spPr>
        <p:txBody>
          <a:bodyPr anchor="t" rtlCol="false" tIns="0" lIns="0" bIns="0" rIns="0">
            <a:spAutoFit/>
          </a:bodyPr>
          <a:lstStyle/>
          <a:p>
            <a:pPr algn="just">
              <a:lnSpc>
                <a:spcPts val="3119"/>
              </a:lnSpc>
            </a:pPr>
            <a:r>
              <a:rPr lang="en-US" sz="2599">
                <a:solidFill>
                  <a:srgbClr val="000000"/>
                </a:solidFill>
                <a:latin typeface="Arial"/>
                <a:ea typeface="Arial"/>
                <a:cs typeface="Arial"/>
                <a:sym typeface="Arial"/>
              </a:rPr>
              <a:t>Em seguida, aplicou-se o método de regressão linear múltipla.</a:t>
            </a:r>
          </a:p>
          <a:p>
            <a:pPr algn="just">
              <a:lnSpc>
                <a:spcPts val="3119"/>
              </a:lnSpc>
            </a:pPr>
          </a:p>
          <a:p>
            <a:pPr algn="l">
              <a:lnSpc>
                <a:spcPts val="3119"/>
              </a:lnSpc>
            </a:pPr>
            <a:r>
              <a:rPr lang="en-US" sz="2599">
                <a:solidFill>
                  <a:srgbClr val="000000"/>
                </a:solidFill>
                <a:latin typeface="Arial"/>
                <a:ea typeface="Arial"/>
                <a:cs typeface="Arial"/>
                <a:sym typeface="Arial"/>
              </a:rPr>
              <a:t> </a:t>
            </a:r>
          </a:p>
          <a:p>
            <a:pPr algn="just">
              <a:lnSpc>
                <a:spcPts val="3119"/>
              </a:lnSpc>
            </a:pPr>
          </a:p>
          <a:p>
            <a:pPr algn="just">
              <a:lnSpc>
                <a:spcPts val="3119"/>
              </a:lnSpc>
            </a:pPr>
          </a:p>
        </p:txBody>
      </p:sp>
      <p:sp>
        <p:nvSpPr>
          <p:cNvPr name="TextBox 5" id="5"/>
          <p:cNvSpPr txBox="true"/>
          <p:nvPr/>
        </p:nvSpPr>
        <p:spPr>
          <a:xfrm rot="0">
            <a:off x="4967935" y="3473177"/>
            <a:ext cx="8352130" cy="296942"/>
          </a:xfrm>
          <a:prstGeom prst="rect">
            <a:avLst/>
          </a:prstGeom>
        </p:spPr>
        <p:txBody>
          <a:bodyPr anchor="t" rtlCol="false" tIns="0" lIns="0" bIns="0" rIns="0">
            <a:spAutoFit/>
          </a:bodyPr>
          <a:lstStyle/>
          <a:p>
            <a:pPr algn="l">
              <a:lnSpc>
                <a:spcPts val="2160"/>
              </a:lnSpc>
            </a:pPr>
            <a:r>
              <a:rPr lang="en-US" sz="1800" b="true">
                <a:solidFill>
                  <a:srgbClr val="000000"/>
                </a:solidFill>
                <a:latin typeface="Arial Bold"/>
                <a:ea typeface="Arial Bold"/>
                <a:cs typeface="Arial Bold"/>
                <a:sym typeface="Arial Bold"/>
              </a:rPr>
              <a:t>Figura 4 </a:t>
            </a:r>
            <a:r>
              <a:rPr lang="en-US" sz="1800">
                <a:solidFill>
                  <a:srgbClr val="000000"/>
                </a:solidFill>
                <a:latin typeface="Arial"/>
                <a:ea typeface="Arial"/>
                <a:cs typeface="Arial"/>
                <a:sym typeface="Arial"/>
              </a:rPr>
              <a:t>– Valores médios encontrados na amostra da população adulta brasileira</a:t>
            </a:r>
          </a:p>
        </p:txBody>
      </p:sp>
      <p:sp>
        <p:nvSpPr>
          <p:cNvPr name="TextBox 6" id="6"/>
          <p:cNvSpPr txBox="true"/>
          <p:nvPr/>
        </p:nvSpPr>
        <p:spPr>
          <a:xfrm rot="0">
            <a:off x="8044272" y="9204741"/>
            <a:ext cx="2199446" cy="235391"/>
          </a:xfrm>
          <a:prstGeom prst="rect">
            <a:avLst/>
          </a:prstGeom>
        </p:spPr>
        <p:txBody>
          <a:bodyPr anchor="t" rtlCol="false" tIns="0" lIns="0" bIns="0" rIns="0">
            <a:spAutoFit/>
          </a:bodyPr>
          <a:lstStyle/>
          <a:p>
            <a:pPr algn="l">
              <a:lnSpc>
                <a:spcPts val="1680"/>
              </a:lnSpc>
            </a:pPr>
            <a:r>
              <a:rPr lang="en-US" sz="1400">
                <a:solidFill>
                  <a:srgbClr val="000000"/>
                </a:solidFill>
                <a:latin typeface="Arial"/>
                <a:ea typeface="Arial"/>
                <a:cs typeface="Arial"/>
                <a:sym typeface="Arial"/>
              </a:rPr>
              <a:t>Fonte: Elaboração própria</a:t>
            </a:r>
          </a:p>
        </p:txBody>
      </p:sp>
      <p:grpSp>
        <p:nvGrpSpPr>
          <p:cNvPr name="Group 7" id="7"/>
          <p:cNvGrpSpPr/>
          <p:nvPr/>
        </p:nvGrpSpPr>
        <p:grpSpPr>
          <a:xfrm rot="0">
            <a:off x="3914708" y="3928358"/>
            <a:ext cx="10458583" cy="5159673"/>
            <a:chOff x="0" y="0"/>
            <a:chExt cx="13944778" cy="6879565"/>
          </a:xfrm>
        </p:grpSpPr>
        <p:sp>
          <p:nvSpPr>
            <p:cNvPr name="Freeform 8" id="8"/>
            <p:cNvSpPr/>
            <p:nvPr/>
          </p:nvSpPr>
          <p:spPr>
            <a:xfrm flipH="false" flipV="false" rot="0">
              <a:off x="0" y="0"/>
              <a:ext cx="13944727" cy="6879590"/>
            </a:xfrm>
            <a:custGeom>
              <a:avLst/>
              <a:gdLst/>
              <a:ahLst/>
              <a:cxnLst/>
              <a:rect r="r" b="b" t="t" l="l"/>
              <a:pathLst>
                <a:path h="6879590" w="13944727">
                  <a:moveTo>
                    <a:pt x="0" y="0"/>
                  </a:moveTo>
                  <a:lnTo>
                    <a:pt x="13944727" y="0"/>
                  </a:lnTo>
                  <a:lnTo>
                    <a:pt x="13944727" y="6879590"/>
                  </a:lnTo>
                  <a:lnTo>
                    <a:pt x="0" y="6879590"/>
                  </a:lnTo>
                  <a:lnTo>
                    <a:pt x="0" y="0"/>
                  </a:lnTo>
                  <a:close/>
                </a:path>
              </a:pathLst>
            </a:custGeom>
            <a:blipFill>
              <a:blip r:embed="rId6"/>
              <a:stretch>
                <a:fillRect l="0" t="-2443" r="0" b="-2443"/>
              </a:stretch>
            </a:blipFill>
          </p:spPr>
        </p:sp>
      </p:grpSp>
      <p:grpSp>
        <p:nvGrpSpPr>
          <p:cNvPr name="Group 9" id="9"/>
          <p:cNvGrpSpPr/>
          <p:nvPr/>
        </p:nvGrpSpPr>
        <p:grpSpPr>
          <a:xfrm rot="0">
            <a:off x="1288172" y="131929"/>
            <a:ext cx="1028700" cy="1028700"/>
            <a:chOff x="0" y="0"/>
            <a:chExt cx="1549298" cy="1549298"/>
          </a:xfrm>
        </p:grpSpPr>
        <p:sp>
          <p:nvSpPr>
            <p:cNvPr name="Freeform 10" id="10"/>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7"/>
              <a:stretch>
                <a:fillRect l="0" t="0" r="-1" b="-1"/>
              </a:stretch>
            </a:blipFill>
          </p:spPr>
        </p:sp>
      </p:grpSp>
      <p:sp>
        <p:nvSpPr>
          <p:cNvPr name="Freeform 11" id="11"/>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8"/>
            <a:stretch>
              <a:fillRect l="0" t="0" r="0" b="0"/>
            </a:stretch>
          </a:blipFill>
        </p:spPr>
      </p:sp>
      <p:grpSp>
        <p:nvGrpSpPr>
          <p:cNvPr name="Group 12" id="12"/>
          <p:cNvGrpSpPr/>
          <p:nvPr/>
        </p:nvGrpSpPr>
        <p:grpSpPr>
          <a:xfrm rot="0">
            <a:off x="3493365" y="1844678"/>
            <a:ext cx="11301260" cy="98889"/>
            <a:chOff x="0" y="0"/>
            <a:chExt cx="15068347" cy="131851"/>
          </a:xfrm>
        </p:grpSpPr>
        <p:sp>
          <p:nvSpPr>
            <p:cNvPr name="Freeform 13" id="13"/>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9"/>
              <a:stretch>
                <a:fillRect l="-15776" t="-7897" r="0" b="-7897"/>
              </a:stretch>
            </a:blipFill>
          </p:spPr>
        </p:sp>
      </p:grpSp>
      <p:sp>
        <p:nvSpPr>
          <p:cNvPr name="TextBox 14" id="14"/>
          <p:cNvSpPr txBox="true"/>
          <p:nvPr/>
        </p:nvSpPr>
        <p:spPr>
          <a:xfrm rot="0">
            <a:off x="17662208" y="98583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7</a:t>
            </a:r>
          </a:p>
        </p:txBody>
      </p:sp>
      <p:sp>
        <p:nvSpPr>
          <p:cNvPr name="TextBox 15" id="15"/>
          <p:cNvSpPr txBox="true"/>
          <p:nvPr/>
        </p:nvSpPr>
        <p:spPr>
          <a:xfrm rot="0">
            <a:off x="6874646" y="1132122"/>
            <a:ext cx="4538717" cy="743024"/>
          </a:xfrm>
          <a:prstGeom prst="rect">
            <a:avLst/>
          </a:prstGeom>
        </p:spPr>
        <p:txBody>
          <a:bodyPr anchor="t" rtlCol="false" tIns="0" lIns="0" bIns="0" rIns="0">
            <a:spAutoFit/>
          </a:bodyPr>
          <a:lstStyle/>
          <a:p>
            <a:pPr algn="ctr">
              <a:lnSpc>
                <a:spcPts val="5758"/>
              </a:lnSpc>
            </a:pPr>
            <a:r>
              <a:rPr lang="en-US" sz="4800">
                <a:solidFill>
                  <a:srgbClr val="191919"/>
                </a:solidFill>
                <a:latin typeface="Arial"/>
                <a:ea typeface="Arial"/>
                <a:cs typeface="Arial"/>
                <a:sym typeface="Arial"/>
              </a:rPr>
              <a:t>METODOLOGIA</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93886" y="9135828"/>
            <a:ext cx="3174006" cy="2174881"/>
          </a:xfrm>
          <a:custGeom>
            <a:avLst/>
            <a:gdLst/>
            <a:ahLst/>
            <a:cxnLst/>
            <a:rect r="r" b="b" t="t" l="l"/>
            <a:pathLst>
              <a:path h="2174881" w="3174006">
                <a:moveTo>
                  <a:pt x="0" y="0"/>
                </a:moveTo>
                <a:lnTo>
                  <a:pt x="3174007" y="0"/>
                </a:lnTo>
                <a:lnTo>
                  <a:pt x="3174007" y="2174881"/>
                </a:lnTo>
                <a:lnTo>
                  <a:pt x="0" y="2174881"/>
                </a:lnTo>
                <a:lnTo>
                  <a:pt x="0" y="0"/>
                </a:lnTo>
                <a:close/>
              </a:path>
            </a:pathLst>
          </a:custGeom>
          <a:blipFill>
            <a:blip r:embed="rId2">
              <a:extLst>
                <a:ext uri="{96DAC541-7B7A-43D3-8B79-37D633B846F1}">
                  <asvg:svgBlip xmlns:asvg="http://schemas.microsoft.com/office/drawing/2016/SVG/main" r:embed="rId3"/>
                </a:ext>
              </a:extLst>
            </a:blip>
            <a:stretch>
              <a:fillRect l="0" t="-30" r="0" b="-29"/>
            </a:stretch>
          </a:blipFill>
        </p:spPr>
      </p:sp>
      <p:sp>
        <p:nvSpPr>
          <p:cNvPr name="Freeform 3" id="3"/>
          <p:cNvSpPr/>
          <p:nvPr/>
        </p:nvSpPr>
        <p:spPr>
          <a:xfrm flipH="false" flipV="false" rot="0">
            <a:off x="8912924" y="8890359"/>
            <a:ext cx="18750163" cy="2420350"/>
          </a:xfrm>
          <a:custGeom>
            <a:avLst/>
            <a:gdLst/>
            <a:ahLst/>
            <a:cxnLst/>
            <a:rect r="r" b="b" t="t" l="l"/>
            <a:pathLst>
              <a:path h="2420350" w="18750163">
                <a:moveTo>
                  <a:pt x="0" y="0"/>
                </a:moveTo>
                <a:lnTo>
                  <a:pt x="18750162" y="0"/>
                </a:lnTo>
                <a:lnTo>
                  <a:pt x="18750162" y="2420350"/>
                </a:lnTo>
                <a:lnTo>
                  <a:pt x="0" y="2420350"/>
                </a:lnTo>
                <a:lnTo>
                  <a:pt x="0" y="0"/>
                </a:lnTo>
                <a:close/>
              </a:path>
            </a:pathLst>
          </a:custGeom>
          <a:blipFill>
            <a:blip r:embed="rId4">
              <a:extLst>
                <a:ext uri="{96DAC541-7B7A-43D3-8B79-37D633B846F1}">
                  <asvg:svgBlip xmlns:asvg="http://schemas.microsoft.com/office/drawing/2016/SVG/main" r:embed="rId5"/>
                </a:ext>
              </a:extLst>
            </a:blip>
            <a:stretch>
              <a:fillRect l="0" t="-164" r="0" b="-163"/>
            </a:stretch>
          </a:blipFill>
        </p:spPr>
      </p:sp>
      <p:sp>
        <p:nvSpPr>
          <p:cNvPr name="TextBox 4" id="4"/>
          <p:cNvSpPr txBox="true"/>
          <p:nvPr/>
        </p:nvSpPr>
        <p:spPr>
          <a:xfrm rot="0">
            <a:off x="1531430" y="1132122"/>
            <a:ext cx="15225151" cy="762000"/>
          </a:xfrm>
          <a:prstGeom prst="rect">
            <a:avLst/>
          </a:prstGeom>
        </p:spPr>
        <p:txBody>
          <a:bodyPr anchor="t" rtlCol="false" tIns="0" lIns="0" bIns="0" rIns="0">
            <a:spAutoFit/>
          </a:bodyPr>
          <a:lstStyle/>
          <a:p>
            <a:pPr algn="ctr">
              <a:lnSpc>
                <a:spcPts val="5759"/>
              </a:lnSpc>
            </a:pPr>
            <a:r>
              <a:rPr lang="en-US" sz="4800">
                <a:solidFill>
                  <a:srgbClr val="191919"/>
                </a:solidFill>
                <a:latin typeface="Arial"/>
                <a:ea typeface="Arial"/>
                <a:cs typeface="Arial"/>
                <a:sym typeface="Arial"/>
              </a:rPr>
              <a:t>RESULTADOS E DISCUSSÃO</a:t>
            </a:r>
          </a:p>
        </p:txBody>
      </p:sp>
      <p:sp>
        <p:nvSpPr>
          <p:cNvPr name="Freeform 5" id="5"/>
          <p:cNvSpPr/>
          <p:nvPr/>
        </p:nvSpPr>
        <p:spPr>
          <a:xfrm flipH="false" flipV="false" rot="9255660">
            <a:off x="16613362" y="-1087441"/>
            <a:ext cx="3174006" cy="2174881"/>
          </a:xfrm>
          <a:custGeom>
            <a:avLst/>
            <a:gdLst/>
            <a:ahLst/>
            <a:cxnLst/>
            <a:rect r="r" b="b" t="t" l="l"/>
            <a:pathLst>
              <a:path h="2174881" w="3174006">
                <a:moveTo>
                  <a:pt x="0" y="0"/>
                </a:moveTo>
                <a:lnTo>
                  <a:pt x="3174006" y="0"/>
                </a:lnTo>
                <a:lnTo>
                  <a:pt x="3174006" y="2174882"/>
                </a:lnTo>
                <a:lnTo>
                  <a:pt x="0" y="2174882"/>
                </a:lnTo>
                <a:lnTo>
                  <a:pt x="0" y="0"/>
                </a:lnTo>
                <a:close/>
              </a:path>
            </a:pathLst>
          </a:custGeom>
          <a:blipFill>
            <a:blip r:embed="rId2">
              <a:extLst>
                <a:ext uri="{96DAC541-7B7A-43D3-8B79-37D633B846F1}">
                  <asvg:svgBlip xmlns:asvg="http://schemas.microsoft.com/office/drawing/2016/SVG/main" r:embed="rId3"/>
                </a:ext>
              </a:extLst>
            </a:blip>
            <a:stretch>
              <a:fillRect l="0" t="-30" r="0" b="-29"/>
            </a:stretch>
          </a:blipFill>
        </p:spPr>
      </p:sp>
      <p:sp>
        <p:nvSpPr>
          <p:cNvPr name="Freeform 6" id="6"/>
          <p:cNvSpPr/>
          <p:nvPr/>
        </p:nvSpPr>
        <p:spPr>
          <a:xfrm flipH="false" flipV="false" rot="5400000">
            <a:off x="16488146" y="232220"/>
            <a:ext cx="2819667" cy="1082821"/>
          </a:xfrm>
          <a:custGeom>
            <a:avLst/>
            <a:gdLst/>
            <a:ahLst/>
            <a:cxnLst/>
            <a:rect r="r" b="b" t="t" l="l"/>
            <a:pathLst>
              <a:path h="1082821" w="2819667">
                <a:moveTo>
                  <a:pt x="0" y="0"/>
                </a:moveTo>
                <a:lnTo>
                  <a:pt x="2819667" y="0"/>
                </a:lnTo>
                <a:lnTo>
                  <a:pt x="2819667" y="1082821"/>
                </a:lnTo>
                <a:lnTo>
                  <a:pt x="0" y="1082821"/>
                </a:lnTo>
                <a:lnTo>
                  <a:pt x="0" y="0"/>
                </a:lnTo>
                <a:close/>
              </a:path>
            </a:pathLst>
          </a:custGeom>
          <a:blipFill>
            <a:blip r:embed="rId6">
              <a:extLst>
                <a:ext uri="{96DAC541-7B7A-43D3-8B79-37D633B846F1}">
                  <asvg:svgBlip xmlns:asvg="http://schemas.microsoft.com/office/drawing/2016/SVG/main" r:embed="rId7"/>
                </a:ext>
              </a:extLst>
            </a:blip>
            <a:stretch>
              <a:fillRect l="0" t="-414" r="0" b="-414"/>
            </a:stretch>
          </a:blipFill>
        </p:spPr>
      </p:sp>
      <p:sp>
        <p:nvSpPr>
          <p:cNvPr name="Freeform 7" id="7"/>
          <p:cNvSpPr/>
          <p:nvPr/>
        </p:nvSpPr>
        <p:spPr>
          <a:xfrm flipH="false" flipV="false" rot="-5400000">
            <a:off x="-881882" y="9295409"/>
            <a:ext cx="2819667" cy="1082821"/>
          </a:xfrm>
          <a:custGeom>
            <a:avLst/>
            <a:gdLst/>
            <a:ahLst/>
            <a:cxnLst/>
            <a:rect r="r" b="b" t="t" l="l"/>
            <a:pathLst>
              <a:path h="1082821" w="2819667">
                <a:moveTo>
                  <a:pt x="0" y="0"/>
                </a:moveTo>
                <a:lnTo>
                  <a:pt x="2819667" y="0"/>
                </a:lnTo>
                <a:lnTo>
                  <a:pt x="2819667" y="1082821"/>
                </a:lnTo>
                <a:lnTo>
                  <a:pt x="0" y="1082821"/>
                </a:lnTo>
                <a:lnTo>
                  <a:pt x="0" y="0"/>
                </a:lnTo>
                <a:close/>
              </a:path>
            </a:pathLst>
          </a:custGeom>
          <a:blipFill>
            <a:blip r:embed="rId6">
              <a:extLst>
                <a:ext uri="{96DAC541-7B7A-43D3-8B79-37D633B846F1}">
                  <asvg:svgBlip xmlns:asvg="http://schemas.microsoft.com/office/drawing/2016/SVG/main" r:embed="rId7"/>
                </a:ext>
              </a:extLst>
            </a:blip>
            <a:stretch>
              <a:fillRect l="0" t="-414" r="0" b="-414"/>
            </a:stretch>
          </a:blipFill>
        </p:spPr>
      </p:sp>
      <p:sp>
        <p:nvSpPr>
          <p:cNvPr name="TextBox 8" id="8"/>
          <p:cNvSpPr txBox="true"/>
          <p:nvPr/>
        </p:nvSpPr>
        <p:spPr>
          <a:xfrm rot="0">
            <a:off x="2172776" y="2626795"/>
            <a:ext cx="13942447" cy="2752346"/>
          </a:xfrm>
          <a:prstGeom prst="rect">
            <a:avLst/>
          </a:prstGeom>
        </p:spPr>
        <p:txBody>
          <a:bodyPr anchor="t" rtlCol="false" tIns="0" lIns="0" bIns="0" rIns="0">
            <a:spAutoFit/>
          </a:bodyPr>
          <a:lstStyle/>
          <a:p>
            <a:pPr algn="just">
              <a:lnSpc>
                <a:spcPts val="3119"/>
              </a:lnSpc>
            </a:pPr>
            <a:r>
              <a:rPr lang="en-US" sz="2599">
                <a:solidFill>
                  <a:srgbClr val="000000"/>
                </a:solidFill>
                <a:latin typeface="Arial"/>
                <a:ea typeface="Arial"/>
                <a:cs typeface="Arial"/>
                <a:sym typeface="Arial"/>
              </a:rPr>
              <a:t>Para a circunferência  de antebraço (Figura 5), obteve-se a equação 1:</a:t>
            </a:r>
          </a:p>
          <a:p>
            <a:pPr algn="just">
              <a:lnSpc>
                <a:spcPts val="3119"/>
              </a:lnSpc>
            </a:pPr>
          </a:p>
          <a:p>
            <a:pPr algn="ctr">
              <a:lnSpc>
                <a:spcPts val="3119"/>
              </a:lnSpc>
            </a:pPr>
            <a:r>
              <a:rPr lang="en-US" sz="2599" i="true">
                <a:solidFill>
                  <a:srgbClr val="000000"/>
                </a:solidFill>
                <a:latin typeface="Arial Italics"/>
                <a:ea typeface="Arial Italics"/>
                <a:cs typeface="Arial Italics"/>
                <a:sym typeface="Arial Italics"/>
              </a:rPr>
              <a:t>(com R²=0,795)    </a:t>
            </a:r>
            <a:r>
              <a:rPr lang="en-US" sz="2599">
                <a:solidFill>
                  <a:srgbClr val="000000"/>
                </a:solidFill>
                <a:latin typeface="Arial"/>
                <a:ea typeface="Arial"/>
                <a:cs typeface="Arial"/>
                <a:sym typeface="Arial"/>
              </a:rPr>
              <a:t>(1)</a:t>
            </a:r>
          </a:p>
          <a:p>
            <a:pPr algn="ctr">
              <a:lnSpc>
                <a:spcPts val="3119"/>
              </a:lnSpc>
            </a:pPr>
          </a:p>
          <a:p>
            <a:pPr algn="l">
              <a:lnSpc>
                <a:spcPts val="3119"/>
              </a:lnSpc>
            </a:pPr>
            <a:r>
              <a:rPr lang="en-US" sz="2599">
                <a:solidFill>
                  <a:srgbClr val="000000"/>
                </a:solidFill>
                <a:latin typeface="Arial"/>
                <a:ea typeface="Arial"/>
                <a:cs typeface="Arial"/>
                <a:sym typeface="Arial"/>
              </a:rPr>
              <a:t> </a:t>
            </a:r>
          </a:p>
          <a:p>
            <a:pPr algn="just">
              <a:lnSpc>
                <a:spcPts val="3119"/>
              </a:lnSpc>
            </a:pPr>
          </a:p>
          <a:p>
            <a:pPr algn="just">
              <a:lnSpc>
                <a:spcPts val="3119"/>
              </a:lnSpc>
            </a:pPr>
          </a:p>
        </p:txBody>
      </p:sp>
      <p:grpSp>
        <p:nvGrpSpPr>
          <p:cNvPr name="Group 9" id="9"/>
          <p:cNvGrpSpPr/>
          <p:nvPr/>
        </p:nvGrpSpPr>
        <p:grpSpPr>
          <a:xfrm rot="0">
            <a:off x="5965831" y="4914900"/>
            <a:ext cx="5498535" cy="3883885"/>
            <a:chOff x="0" y="0"/>
            <a:chExt cx="7331380" cy="5178514"/>
          </a:xfrm>
        </p:grpSpPr>
        <p:sp>
          <p:nvSpPr>
            <p:cNvPr name="Freeform 10" id="10" descr="Antebraço e cotovelo - Anatomia, músculos, ossos | Kenhub"/>
            <p:cNvSpPr/>
            <p:nvPr/>
          </p:nvSpPr>
          <p:spPr>
            <a:xfrm flipH="false" flipV="false" rot="0">
              <a:off x="0" y="0"/>
              <a:ext cx="7331329" cy="5178552"/>
            </a:xfrm>
            <a:custGeom>
              <a:avLst/>
              <a:gdLst/>
              <a:ahLst/>
              <a:cxnLst/>
              <a:rect r="r" b="b" t="t" l="l"/>
              <a:pathLst>
                <a:path h="5178552" w="7331329">
                  <a:moveTo>
                    <a:pt x="0" y="0"/>
                  </a:moveTo>
                  <a:lnTo>
                    <a:pt x="7331329" y="0"/>
                  </a:lnTo>
                  <a:lnTo>
                    <a:pt x="7331329" y="5178552"/>
                  </a:lnTo>
                  <a:lnTo>
                    <a:pt x="0" y="5178552"/>
                  </a:lnTo>
                  <a:lnTo>
                    <a:pt x="0" y="0"/>
                  </a:lnTo>
                  <a:close/>
                </a:path>
              </a:pathLst>
            </a:custGeom>
            <a:blipFill>
              <a:blip r:embed="rId8"/>
              <a:stretch>
                <a:fillRect l="0" t="0" r="-14" b="0"/>
              </a:stretch>
            </a:blipFill>
          </p:spPr>
        </p:sp>
      </p:grpSp>
      <p:sp>
        <p:nvSpPr>
          <p:cNvPr name="TextBox 11" id="11"/>
          <p:cNvSpPr txBox="true"/>
          <p:nvPr/>
        </p:nvSpPr>
        <p:spPr>
          <a:xfrm rot="0">
            <a:off x="6888566" y="4556036"/>
            <a:ext cx="4048706" cy="296942"/>
          </a:xfrm>
          <a:prstGeom prst="rect">
            <a:avLst/>
          </a:prstGeom>
        </p:spPr>
        <p:txBody>
          <a:bodyPr anchor="t" rtlCol="false" tIns="0" lIns="0" bIns="0" rIns="0">
            <a:spAutoFit/>
          </a:bodyPr>
          <a:lstStyle/>
          <a:p>
            <a:pPr algn="l">
              <a:lnSpc>
                <a:spcPts val="2160"/>
              </a:lnSpc>
            </a:pPr>
            <a:r>
              <a:rPr lang="en-US" sz="1800" b="true">
                <a:solidFill>
                  <a:srgbClr val="000000"/>
                </a:solidFill>
                <a:latin typeface="Arial Bold"/>
                <a:ea typeface="Arial Bold"/>
                <a:cs typeface="Arial Bold"/>
                <a:sym typeface="Arial Bold"/>
              </a:rPr>
              <a:t>Figura 5 </a:t>
            </a:r>
            <a:r>
              <a:rPr lang="en-US" sz="1800">
                <a:solidFill>
                  <a:srgbClr val="000000"/>
                </a:solidFill>
                <a:latin typeface="Arial"/>
                <a:ea typeface="Arial"/>
                <a:cs typeface="Arial"/>
                <a:sym typeface="Arial"/>
              </a:rPr>
              <a:t>– Circunferência do antebraço</a:t>
            </a:r>
          </a:p>
        </p:txBody>
      </p:sp>
      <p:sp>
        <p:nvSpPr>
          <p:cNvPr name="TextBox 12" id="12"/>
          <p:cNvSpPr txBox="true"/>
          <p:nvPr/>
        </p:nvSpPr>
        <p:spPr>
          <a:xfrm rot="0">
            <a:off x="7813196" y="8833075"/>
            <a:ext cx="2199446" cy="296942"/>
          </a:xfrm>
          <a:prstGeom prst="rect">
            <a:avLst/>
          </a:prstGeom>
        </p:spPr>
        <p:txBody>
          <a:bodyPr anchor="t" rtlCol="false" tIns="0" lIns="0" bIns="0" rIns="0">
            <a:spAutoFit/>
          </a:bodyPr>
          <a:lstStyle/>
          <a:p>
            <a:pPr algn="l">
              <a:lnSpc>
                <a:spcPts val="1680"/>
              </a:lnSpc>
            </a:pPr>
            <a:r>
              <a:rPr lang="en-US" sz="1400">
                <a:solidFill>
                  <a:srgbClr val="000000"/>
                </a:solidFill>
                <a:latin typeface="Arial"/>
                <a:ea typeface="Arial"/>
                <a:cs typeface="Arial"/>
                <a:sym typeface="Arial"/>
              </a:rPr>
              <a:t>Fonte: Gomes (2018)</a:t>
            </a:r>
          </a:p>
        </p:txBody>
      </p:sp>
      <p:grpSp>
        <p:nvGrpSpPr>
          <p:cNvPr name="Group 13" id="13"/>
          <p:cNvGrpSpPr/>
          <p:nvPr/>
        </p:nvGrpSpPr>
        <p:grpSpPr>
          <a:xfrm rot="0">
            <a:off x="1288172" y="131929"/>
            <a:ext cx="1028700" cy="1028700"/>
            <a:chOff x="0" y="0"/>
            <a:chExt cx="1549298" cy="1549298"/>
          </a:xfrm>
        </p:grpSpPr>
        <p:sp>
          <p:nvSpPr>
            <p:cNvPr name="Freeform 14" id="14"/>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9"/>
              <a:stretch>
                <a:fillRect l="0" t="0" r="-1" b="-1"/>
              </a:stretch>
            </a:blipFill>
          </p:spPr>
        </p:sp>
      </p:grpSp>
      <p:sp>
        <p:nvSpPr>
          <p:cNvPr name="Freeform 15" id="15"/>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10"/>
            <a:stretch>
              <a:fillRect l="0" t="0" r="0" b="0"/>
            </a:stretch>
          </a:blipFill>
        </p:spPr>
      </p:sp>
      <p:grpSp>
        <p:nvGrpSpPr>
          <p:cNvPr name="Group 16" id="16"/>
          <p:cNvGrpSpPr/>
          <p:nvPr/>
        </p:nvGrpSpPr>
        <p:grpSpPr>
          <a:xfrm rot="0">
            <a:off x="3493365" y="1844678"/>
            <a:ext cx="11301260" cy="98889"/>
            <a:chOff x="0" y="0"/>
            <a:chExt cx="15068347" cy="131851"/>
          </a:xfrm>
        </p:grpSpPr>
        <p:sp>
          <p:nvSpPr>
            <p:cNvPr name="Freeform 17" id="17"/>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11"/>
              <a:stretch>
                <a:fillRect l="-15776" t="-7897" r="0" b="-7897"/>
              </a:stretch>
            </a:blipFill>
          </p:spPr>
        </p:sp>
      </p:grpSp>
      <p:sp>
        <p:nvSpPr>
          <p:cNvPr name="TextBox 18" id="18"/>
          <p:cNvSpPr txBox="true"/>
          <p:nvPr/>
        </p:nvSpPr>
        <p:spPr>
          <a:xfrm rot="0">
            <a:off x="17705070" y="98583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8</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93886" y="9135828"/>
            <a:ext cx="3174006" cy="2174881"/>
          </a:xfrm>
          <a:custGeom>
            <a:avLst/>
            <a:gdLst/>
            <a:ahLst/>
            <a:cxnLst/>
            <a:rect r="r" b="b" t="t" l="l"/>
            <a:pathLst>
              <a:path h="2174881" w="3174006">
                <a:moveTo>
                  <a:pt x="0" y="0"/>
                </a:moveTo>
                <a:lnTo>
                  <a:pt x="3174007" y="0"/>
                </a:lnTo>
                <a:lnTo>
                  <a:pt x="3174007" y="2174881"/>
                </a:lnTo>
                <a:lnTo>
                  <a:pt x="0" y="2174881"/>
                </a:lnTo>
                <a:lnTo>
                  <a:pt x="0" y="0"/>
                </a:lnTo>
                <a:close/>
              </a:path>
            </a:pathLst>
          </a:custGeom>
          <a:blipFill>
            <a:blip r:embed="rId2">
              <a:extLst>
                <a:ext uri="{96DAC541-7B7A-43D3-8B79-37D633B846F1}">
                  <asvg:svgBlip xmlns:asvg="http://schemas.microsoft.com/office/drawing/2016/SVG/main" r:embed="rId3"/>
                </a:ext>
              </a:extLst>
            </a:blip>
            <a:stretch>
              <a:fillRect l="0" t="-30" r="0" b="-29"/>
            </a:stretch>
          </a:blipFill>
        </p:spPr>
      </p:sp>
      <p:sp>
        <p:nvSpPr>
          <p:cNvPr name="Freeform 3" id="3"/>
          <p:cNvSpPr/>
          <p:nvPr/>
        </p:nvSpPr>
        <p:spPr>
          <a:xfrm flipH="false" flipV="false" rot="0">
            <a:off x="8912924" y="8890359"/>
            <a:ext cx="18750163" cy="2420350"/>
          </a:xfrm>
          <a:custGeom>
            <a:avLst/>
            <a:gdLst/>
            <a:ahLst/>
            <a:cxnLst/>
            <a:rect r="r" b="b" t="t" l="l"/>
            <a:pathLst>
              <a:path h="2420350" w="18750163">
                <a:moveTo>
                  <a:pt x="0" y="0"/>
                </a:moveTo>
                <a:lnTo>
                  <a:pt x="18750162" y="0"/>
                </a:lnTo>
                <a:lnTo>
                  <a:pt x="18750162" y="2420350"/>
                </a:lnTo>
                <a:lnTo>
                  <a:pt x="0" y="2420350"/>
                </a:lnTo>
                <a:lnTo>
                  <a:pt x="0" y="0"/>
                </a:lnTo>
                <a:close/>
              </a:path>
            </a:pathLst>
          </a:custGeom>
          <a:blipFill>
            <a:blip r:embed="rId4">
              <a:extLst>
                <a:ext uri="{96DAC541-7B7A-43D3-8B79-37D633B846F1}">
                  <asvg:svgBlip xmlns:asvg="http://schemas.microsoft.com/office/drawing/2016/SVG/main" r:embed="rId5"/>
                </a:ext>
              </a:extLst>
            </a:blip>
            <a:stretch>
              <a:fillRect l="0" t="-164" r="0" b="-163"/>
            </a:stretch>
          </a:blipFill>
        </p:spPr>
      </p:sp>
      <p:sp>
        <p:nvSpPr>
          <p:cNvPr name="TextBox 4" id="4"/>
          <p:cNvSpPr txBox="true"/>
          <p:nvPr/>
        </p:nvSpPr>
        <p:spPr>
          <a:xfrm rot="0">
            <a:off x="1531430" y="1132122"/>
            <a:ext cx="15225151" cy="762000"/>
          </a:xfrm>
          <a:prstGeom prst="rect">
            <a:avLst/>
          </a:prstGeom>
        </p:spPr>
        <p:txBody>
          <a:bodyPr anchor="t" rtlCol="false" tIns="0" lIns="0" bIns="0" rIns="0">
            <a:spAutoFit/>
          </a:bodyPr>
          <a:lstStyle/>
          <a:p>
            <a:pPr algn="ctr">
              <a:lnSpc>
                <a:spcPts val="5759"/>
              </a:lnSpc>
            </a:pPr>
            <a:r>
              <a:rPr lang="en-US" sz="4800">
                <a:solidFill>
                  <a:srgbClr val="191919"/>
                </a:solidFill>
                <a:latin typeface="Arial"/>
                <a:ea typeface="Arial"/>
                <a:cs typeface="Arial"/>
                <a:sym typeface="Arial"/>
              </a:rPr>
              <a:t>RESULTADOS E DISCUSSÃO</a:t>
            </a:r>
          </a:p>
        </p:txBody>
      </p:sp>
      <p:sp>
        <p:nvSpPr>
          <p:cNvPr name="Freeform 5" id="5"/>
          <p:cNvSpPr/>
          <p:nvPr/>
        </p:nvSpPr>
        <p:spPr>
          <a:xfrm flipH="false" flipV="false" rot="9255660">
            <a:off x="16613362" y="-1087441"/>
            <a:ext cx="3174006" cy="2174881"/>
          </a:xfrm>
          <a:custGeom>
            <a:avLst/>
            <a:gdLst/>
            <a:ahLst/>
            <a:cxnLst/>
            <a:rect r="r" b="b" t="t" l="l"/>
            <a:pathLst>
              <a:path h="2174881" w="3174006">
                <a:moveTo>
                  <a:pt x="0" y="0"/>
                </a:moveTo>
                <a:lnTo>
                  <a:pt x="3174006" y="0"/>
                </a:lnTo>
                <a:lnTo>
                  <a:pt x="3174006" y="2174882"/>
                </a:lnTo>
                <a:lnTo>
                  <a:pt x="0" y="2174882"/>
                </a:lnTo>
                <a:lnTo>
                  <a:pt x="0" y="0"/>
                </a:lnTo>
                <a:close/>
              </a:path>
            </a:pathLst>
          </a:custGeom>
          <a:blipFill>
            <a:blip r:embed="rId2">
              <a:extLst>
                <a:ext uri="{96DAC541-7B7A-43D3-8B79-37D633B846F1}">
                  <asvg:svgBlip xmlns:asvg="http://schemas.microsoft.com/office/drawing/2016/SVG/main" r:embed="rId3"/>
                </a:ext>
              </a:extLst>
            </a:blip>
            <a:stretch>
              <a:fillRect l="0" t="-30" r="0" b="-29"/>
            </a:stretch>
          </a:blipFill>
        </p:spPr>
      </p:sp>
      <p:sp>
        <p:nvSpPr>
          <p:cNvPr name="Freeform 6" id="6"/>
          <p:cNvSpPr/>
          <p:nvPr/>
        </p:nvSpPr>
        <p:spPr>
          <a:xfrm flipH="false" flipV="false" rot="5400000">
            <a:off x="16488146" y="232220"/>
            <a:ext cx="2819667" cy="1082821"/>
          </a:xfrm>
          <a:custGeom>
            <a:avLst/>
            <a:gdLst/>
            <a:ahLst/>
            <a:cxnLst/>
            <a:rect r="r" b="b" t="t" l="l"/>
            <a:pathLst>
              <a:path h="1082821" w="2819667">
                <a:moveTo>
                  <a:pt x="0" y="0"/>
                </a:moveTo>
                <a:lnTo>
                  <a:pt x="2819667" y="0"/>
                </a:lnTo>
                <a:lnTo>
                  <a:pt x="2819667" y="1082821"/>
                </a:lnTo>
                <a:lnTo>
                  <a:pt x="0" y="1082821"/>
                </a:lnTo>
                <a:lnTo>
                  <a:pt x="0" y="0"/>
                </a:lnTo>
                <a:close/>
              </a:path>
            </a:pathLst>
          </a:custGeom>
          <a:blipFill>
            <a:blip r:embed="rId6">
              <a:extLst>
                <a:ext uri="{96DAC541-7B7A-43D3-8B79-37D633B846F1}">
                  <asvg:svgBlip xmlns:asvg="http://schemas.microsoft.com/office/drawing/2016/SVG/main" r:embed="rId7"/>
                </a:ext>
              </a:extLst>
            </a:blip>
            <a:stretch>
              <a:fillRect l="0" t="-414" r="0" b="-414"/>
            </a:stretch>
          </a:blipFill>
        </p:spPr>
      </p:sp>
      <p:sp>
        <p:nvSpPr>
          <p:cNvPr name="Freeform 7" id="7"/>
          <p:cNvSpPr/>
          <p:nvPr/>
        </p:nvSpPr>
        <p:spPr>
          <a:xfrm flipH="false" flipV="false" rot="-5400000">
            <a:off x="-881882" y="9295409"/>
            <a:ext cx="2819667" cy="1082821"/>
          </a:xfrm>
          <a:custGeom>
            <a:avLst/>
            <a:gdLst/>
            <a:ahLst/>
            <a:cxnLst/>
            <a:rect r="r" b="b" t="t" l="l"/>
            <a:pathLst>
              <a:path h="1082821" w="2819667">
                <a:moveTo>
                  <a:pt x="0" y="0"/>
                </a:moveTo>
                <a:lnTo>
                  <a:pt x="2819667" y="0"/>
                </a:lnTo>
                <a:lnTo>
                  <a:pt x="2819667" y="1082821"/>
                </a:lnTo>
                <a:lnTo>
                  <a:pt x="0" y="1082821"/>
                </a:lnTo>
                <a:lnTo>
                  <a:pt x="0" y="0"/>
                </a:lnTo>
                <a:close/>
              </a:path>
            </a:pathLst>
          </a:custGeom>
          <a:blipFill>
            <a:blip r:embed="rId6">
              <a:extLst>
                <a:ext uri="{96DAC541-7B7A-43D3-8B79-37D633B846F1}">
                  <asvg:svgBlip xmlns:asvg="http://schemas.microsoft.com/office/drawing/2016/SVG/main" r:embed="rId7"/>
                </a:ext>
              </a:extLst>
            </a:blip>
            <a:stretch>
              <a:fillRect l="0" t="-414" r="0" b="-414"/>
            </a:stretch>
          </a:blipFill>
        </p:spPr>
      </p:sp>
      <p:sp>
        <p:nvSpPr>
          <p:cNvPr name="TextBox 8" id="8"/>
          <p:cNvSpPr txBox="true"/>
          <p:nvPr/>
        </p:nvSpPr>
        <p:spPr>
          <a:xfrm rot="0">
            <a:off x="2172776" y="2626995"/>
            <a:ext cx="13942447" cy="2752346"/>
          </a:xfrm>
          <a:prstGeom prst="rect">
            <a:avLst/>
          </a:prstGeom>
        </p:spPr>
        <p:txBody>
          <a:bodyPr anchor="t" rtlCol="false" tIns="0" lIns="0" bIns="0" rIns="0">
            <a:spAutoFit/>
          </a:bodyPr>
          <a:lstStyle/>
          <a:p>
            <a:pPr algn="just">
              <a:lnSpc>
                <a:spcPts val="3119"/>
              </a:lnSpc>
            </a:pPr>
            <a:r>
              <a:rPr lang="en-US" sz="2599">
                <a:solidFill>
                  <a:srgbClr val="000000"/>
                </a:solidFill>
                <a:latin typeface="Arial"/>
                <a:ea typeface="Arial"/>
                <a:cs typeface="Arial"/>
                <a:sym typeface="Arial"/>
              </a:rPr>
              <a:t>Para o comprimento  do antebraço (Figura 6), obteve-se a equação 2:</a:t>
            </a:r>
          </a:p>
          <a:p>
            <a:pPr algn="just">
              <a:lnSpc>
                <a:spcPts val="3119"/>
              </a:lnSpc>
            </a:pPr>
          </a:p>
          <a:p>
            <a:pPr algn="ctr">
              <a:lnSpc>
                <a:spcPts val="3119"/>
              </a:lnSpc>
            </a:pPr>
            <a:r>
              <a:rPr lang="en-US" sz="2599">
                <a:solidFill>
                  <a:srgbClr val="000000"/>
                </a:solidFill>
                <a:latin typeface="Arial"/>
                <a:ea typeface="Arial"/>
                <a:cs typeface="Arial"/>
                <a:sym typeface="Arial"/>
              </a:rPr>
              <a:t> </a:t>
            </a:r>
            <a:r>
              <a:rPr lang="en-US" sz="2599" i="true">
                <a:solidFill>
                  <a:srgbClr val="000000"/>
                </a:solidFill>
                <a:latin typeface="Arial Italics"/>
                <a:ea typeface="Arial Italics"/>
                <a:cs typeface="Arial Italics"/>
                <a:sym typeface="Arial Italics"/>
              </a:rPr>
              <a:t>(com R²=0,830)    (2)</a:t>
            </a:r>
          </a:p>
          <a:p>
            <a:pPr algn="ctr">
              <a:lnSpc>
                <a:spcPts val="3119"/>
              </a:lnSpc>
            </a:pPr>
          </a:p>
          <a:p>
            <a:pPr algn="l">
              <a:lnSpc>
                <a:spcPts val="3119"/>
              </a:lnSpc>
            </a:pPr>
            <a:r>
              <a:rPr lang="en-US" sz="2599">
                <a:solidFill>
                  <a:srgbClr val="000000"/>
                </a:solidFill>
                <a:latin typeface="Arial"/>
                <a:ea typeface="Arial"/>
                <a:cs typeface="Arial"/>
                <a:sym typeface="Arial"/>
              </a:rPr>
              <a:t> </a:t>
            </a:r>
          </a:p>
          <a:p>
            <a:pPr algn="just">
              <a:lnSpc>
                <a:spcPts val="3119"/>
              </a:lnSpc>
            </a:pPr>
          </a:p>
          <a:p>
            <a:pPr algn="just">
              <a:lnSpc>
                <a:spcPts val="3119"/>
              </a:lnSpc>
            </a:pPr>
          </a:p>
        </p:txBody>
      </p:sp>
      <p:sp>
        <p:nvSpPr>
          <p:cNvPr name="TextBox 9" id="9"/>
          <p:cNvSpPr txBox="true"/>
          <p:nvPr/>
        </p:nvSpPr>
        <p:spPr>
          <a:xfrm rot="0">
            <a:off x="7139940" y="4434888"/>
            <a:ext cx="4008120" cy="296942"/>
          </a:xfrm>
          <a:prstGeom prst="rect">
            <a:avLst/>
          </a:prstGeom>
        </p:spPr>
        <p:txBody>
          <a:bodyPr anchor="t" rtlCol="false" tIns="0" lIns="0" bIns="0" rIns="0">
            <a:spAutoFit/>
          </a:bodyPr>
          <a:lstStyle/>
          <a:p>
            <a:pPr algn="l">
              <a:lnSpc>
                <a:spcPts val="2160"/>
              </a:lnSpc>
            </a:pPr>
            <a:r>
              <a:rPr lang="en-US" sz="1800" b="true">
                <a:solidFill>
                  <a:srgbClr val="000000"/>
                </a:solidFill>
                <a:latin typeface="Arial Bold"/>
                <a:ea typeface="Arial Bold"/>
                <a:cs typeface="Arial Bold"/>
                <a:sym typeface="Arial Bold"/>
              </a:rPr>
              <a:t>Figura 6 </a:t>
            </a:r>
            <a:r>
              <a:rPr lang="en-US" sz="1800">
                <a:solidFill>
                  <a:srgbClr val="000000"/>
                </a:solidFill>
                <a:latin typeface="Arial"/>
                <a:ea typeface="Arial"/>
                <a:cs typeface="Arial"/>
                <a:sym typeface="Arial"/>
              </a:rPr>
              <a:t>– Comprimento do antebraço</a:t>
            </a:r>
          </a:p>
        </p:txBody>
      </p:sp>
      <p:sp>
        <p:nvSpPr>
          <p:cNvPr name="TextBox 10" id="10"/>
          <p:cNvSpPr txBox="true"/>
          <p:nvPr/>
        </p:nvSpPr>
        <p:spPr>
          <a:xfrm rot="0">
            <a:off x="7725461" y="8793166"/>
            <a:ext cx="2837078" cy="296942"/>
          </a:xfrm>
          <a:prstGeom prst="rect">
            <a:avLst/>
          </a:prstGeom>
        </p:spPr>
        <p:txBody>
          <a:bodyPr anchor="t" rtlCol="false" tIns="0" lIns="0" bIns="0" rIns="0">
            <a:spAutoFit/>
          </a:bodyPr>
          <a:lstStyle/>
          <a:p>
            <a:pPr algn="l">
              <a:lnSpc>
                <a:spcPts val="1680"/>
              </a:lnSpc>
            </a:pPr>
            <a:r>
              <a:rPr lang="en-US" sz="1400">
                <a:solidFill>
                  <a:srgbClr val="000000"/>
                </a:solidFill>
                <a:latin typeface="Arial"/>
                <a:ea typeface="Arial"/>
                <a:cs typeface="Arial"/>
                <a:sym typeface="Arial"/>
              </a:rPr>
              <a:t>Fonte: TOBLER-AMMANN (2025)</a:t>
            </a:r>
          </a:p>
        </p:txBody>
      </p:sp>
      <p:grpSp>
        <p:nvGrpSpPr>
          <p:cNvPr name="Group 11" id="11"/>
          <p:cNvGrpSpPr/>
          <p:nvPr/>
        </p:nvGrpSpPr>
        <p:grpSpPr>
          <a:xfrm rot="0">
            <a:off x="6409515" y="4815707"/>
            <a:ext cx="5468960" cy="3998319"/>
            <a:chOff x="0" y="0"/>
            <a:chExt cx="7291946" cy="5331092"/>
          </a:xfrm>
        </p:grpSpPr>
        <p:sp>
          <p:nvSpPr>
            <p:cNvPr name="Freeform 12" id="12"/>
            <p:cNvSpPr/>
            <p:nvPr/>
          </p:nvSpPr>
          <p:spPr>
            <a:xfrm flipH="false" flipV="false" rot="0">
              <a:off x="0" y="0"/>
              <a:ext cx="7291959" cy="5331079"/>
            </a:xfrm>
            <a:custGeom>
              <a:avLst/>
              <a:gdLst/>
              <a:ahLst/>
              <a:cxnLst/>
              <a:rect r="r" b="b" t="t" l="l"/>
              <a:pathLst>
                <a:path h="5331079" w="7291959">
                  <a:moveTo>
                    <a:pt x="0" y="0"/>
                  </a:moveTo>
                  <a:lnTo>
                    <a:pt x="7291959" y="0"/>
                  </a:lnTo>
                  <a:lnTo>
                    <a:pt x="7291959" y="5331079"/>
                  </a:lnTo>
                  <a:lnTo>
                    <a:pt x="0" y="5331079"/>
                  </a:lnTo>
                  <a:lnTo>
                    <a:pt x="0" y="0"/>
                  </a:lnTo>
                  <a:close/>
                </a:path>
              </a:pathLst>
            </a:custGeom>
            <a:blipFill>
              <a:blip r:embed="rId8"/>
              <a:stretch>
                <a:fillRect l="0" t="0" r="0" b="0"/>
              </a:stretch>
            </a:blipFill>
          </p:spPr>
        </p:sp>
      </p:grpSp>
      <p:grpSp>
        <p:nvGrpSpPr>
          <p:cNvPr name="Group 13" id="13"/>
          <p:cNvGrpSpPr/>
          <p:nvPr/>
        </p:nvGrpSpPr>
        <p:grpSpPr>
          <a:xfrm rot="0">
            <a:off x="1288172" y="131929"/>
            <a:ext cx="1028700" cy="1028700"/>
            <a:chOff x="0" y="0"/>
            <a:chExt cx="1549298" cy="1549298"/>
          </a:xfrm>
        </p:grpSpPr>
        <p:sp>
          <p:nvSpPr>
            <p:cNvPr name="Freeform 14" id="14"/>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9"/>
              <a:stretch>
                <a:fillRect l="0" t="0" r="-1" b="-1"/>
              </a:stretch>
            </a:blipFill>
          </p:spPr>
        </p:sp>
      </p:grpSp>
      <p:sp>
        <p:nvSpPr>
          <p:cNvPr name="Freeform 15" id="15"/>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10"/>
            <a:stretch>
              <a:fillRect l="0" t="0" r="0" b="0"/>
            </a:stretch>
          </a:blipFill>
        </p:spPr>
      </p:sp>
      <p:grpSp>
        <p:nvGrpSpPr>
          <p:cNvPr name="Group 16" id="16"/>
          <p:cNvGrpSpPr/>
          <p:nvPr/>
        </p:nvGrpSpPr>
        <p:grpSpPr>
          <a:xfrm rot="0">
            <a:off x="3493365" y="1844678"/>
            <a:ext cx="11301260" cy="98889"/>
            <a:chOff x="0" y="0"/>
            <a:chExt cx="15068347" cy="131851"/>
          </a:xfrm>
        </p:grpSpPr>
        <p:sp>
          <p:nvSpPr>
            <p:cNvPr name="Freeform 17" id="17"/>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11"/>
              <a:stretch>
                <a:fillRect l="-15776" t="-7897" r="0" b="-7897"/>
              </a:stretch>
            </a:blipFill>
          </p:spPr>
        </p:sp>
      </p:grpSp>
      <p:sp>
        <p:nvSpPr>
          <p:cNvPr name="TextBox 18" id="18"/>
          <p:cNvSpPr txBox="true"/>
          <p:nvPr/>
        </p:nvSpPr>
        <p:spPr>
          <a:xfrm rot="0">
            <a:off x="17705070" y="98583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9</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93886" y="9135828"/>
            <a:ext cx="3174006" cy="2174881"/>
          </a:xfrm>
          <a:custGeom>
            <a:avLst/>
            <a:gdLst/>
            <a:ahLst/>
            <a:cxnLst/>
            <a:rect r="r" b="b" t="t" l="l"/>
            <a:pathLst>
              <a:path h="2174881" w="3174006">
                <a:moveTo>
                  <a:pt x="0" y="0"/>
                </a:moveTo>
                <a:lnTo>
                  <a:pt x="3174007" y="0"/>
                </a:lnTo>
                <a:lnTo>
                  <a:pt x="3174007" y="2174881"/>
                </a:lnTo>
                <a:lnTo>
                  <a:pt x="0" y="2174881"/>
                </a:lnTo>
                <a:lnTo>
                  <a:pt x="0" y="0"/>
                </a:lnTo>
                <a:close/>
              </a:path>
            </a:pathLst>
          </a:custGeom>
          <a:blipFill>
            <a:blip r:embed="rId2">
              <a:extLst>
                <a:ext uri="{96DAC541-7B7A-43D3-8B79-37D633B846F1}">
                  <asvg:svgBlip xmlns:asvg="http://schemas.microsoft.com/office/drawing/2016/SVG/main" r:embed="rId3"/>
                </a:ext>
              </a:extLst>
            </a:blip>
            <a:stretch>
              <a:fillRect l="0" t="-30" r="0" b="-29"/>
            </a:stretch>
          </a:blipFill>
        </p:spPr>
      </p:sp>
      <p:sp>
        <p:nvSpPr>
          <p:cNvPr name="Freeform 3" id="3"/>
          <p:cNvSpPr/>
          <p:nvPr/>
        </p:nvSpPr>
        <p:spPr>
          <a:xfrm flipH="false" flipV="false" rot="0">
            <a:off x="8912924" y="8890359"/>
            <a:ext cx="18750163" cy="2420350"/>
          </a:xfrm>
          <a:custGeom>
            <a:avLst/>
            <a:gdLst/>
            <a:ahLst/>
            <a:cxnLst/>
            <a:rect r="r" b="b" t="t" l="l"/>
            <a:pathLst>
              <a:path h="2420350" w="18750163">
                <a:moveTo>
                  <a:pt x="0" y="0"/>
                </a:moveTo>
                <a:lnTo>
                  <a:pt x="18750162" y="0"/>
                </a:lnTo>
                <a:lnTo>
                  <a:pt x="18750162" y="2420350"/>
                </a:lnTo>
                <a:lnTo>
                  <a:pt x="0" y="2420350"/>
                </a:lnTo>
                <a:lnTo>
                  <a:pt x="0" y="0"/>
                </a:lnTo>
                <a:close/>
              </a:path>
            </a:pathLst>
          </a:custGeom>
          <a:blipFill>
            <a:blip r:embed="rId4">
              <a:extLst>
                <a:ext uri="{96DAC541-7B7A-43D3-8B79-37D633B846F1}">
                  <asvg:svgBlip xmlns:asvg="http://schemas.microsoft.com/office/drawing/2016/SVG/main" r:embed="rId5"/>
                </a:ext>
              </a:extLst>
            </a:blip>
            <a:stretch>
              <a:fillRect l="0" t="-164" r="0" b="-163"/>
            </a:stretch>
          </a:blipFill>
        </p:spPr>
      </p:sp>
      <p:sp>
        <p:nvSpPr>
          <p:cNvPr name="TextBox 4" id="4"/>
          <p:cNvSpPr txBox="true"/>
          <p:nvPr/>
        </p:nvSpPr>
        <p:spPr>
          <a:xfrm rot="0">
            <a:off x="1531430" y="1132122"/>
            <a:ext cx="15225151" cy="762000"/>
          </a:xfrm>
          <a:prstGeom prst="rect">
            <a:avLst/>
          </a:prstGeom>
        </p:spPr>
        <p:txBody>
          <a:bodyPr anchor="t" rtlCol="false" tIns="0" lIns="0" bIns="0" rIns="0">
            <a:spAutoFit/>
          </a:bodyPr>
          <a:lstStyle/>
          <a:p>
            <a:pPr algn="ctr">
              <a:lnSpc>
                <a:spcPts val="5759"/>
              </a:lnSpc>
            </a:pPr>
            <a:r>
              <a:rPr lang="en-US" sz="4800">
                <a:solidFill>
                  <a:srgbClr val="191919"/>
                </a:solidFill>
                <a:latin typeface="Arial"/>
                <a:ea typeface="Arial"/>
                <a:cs typeface="Arial"/>
                <a:sym typeface="Arial"/>
              </a:rPr>
              <a:t>RESULTADOS E DISCUSSÃO</a:t>
            </a:r>
          </a:p>
        </p:txBody>
      </p:sp>
      <p:sp>
        <p:nvSpPr>
          <p:cNvPr name="Freeform 5" id="5"/>
          <p:cNvSpPr/>
          <p:nvPr/>
        </p:nvSpPr>
        <p:spPr>
          <a:xfrm flipH="false" flipV="false" rot="9255660">
            <a:off x="16613362" y="-1087441"/>
            <a:ext cx="3174006" cy="2174881"/>
          </a:xfrm>
          <a:custGeom>
            <a:avLst/>
            <a:gdLst/>
            <a:ahLst/>
            <a:cxnLst/>
            <a:rect r="r" b="b" t="t" l="l"/>
            <a:pathLst>
              <a:path h="2174881" w="3174006">
                <a:moveTo>
                  <a:pt x="0" y="0"/>
                </a:moveTo>
                <a:lnTo>
                  <a:pt x="3174006" y="0"/>
                </a:lnTo>
                <a:lnTo>
                  <a:pt x="3174006" y="2174882"/>
                </a:lnTo>
                <a:lnTo>
                  <a:pt x="0" y="2174882"/>
                </a:lnTo>
                <a:lnTo>
                  <a:pt x="0" y="0"/>
                </a:lnTo>
                <a:close/>
              </a:path>
            </a:pathLst>
          </a:custGeom>
          <a:blipFill>
            <a:blip r:embed="rId2">
              <a:extLst>
                <a:ext uri="{96DAC541-7B7A-43D3-8B79-37D633B846F1}">
                  <asvg:svgBlip xmlns:asvg="http://schemas.microsoft.com/office/drawing/2016/SVG/main" r:embed="rId3"/>
                </a:ext>
              </a:extLst>
            </a:blip>
            <a:stretch>
              <a:fillRect l="0" t="-30" r="0" b="-29"/>
            </a:stretch>
          </a:blipFill>
        </p:spPr>
      </p:sp>
      <p:sp>
        <p:nvSpPr>
          <p:cNvPr name="Freeform 6" id="6"/>
          <p:cNvSpPr/>
          <p:nvPr/>
        </p:nvSpPr>
        <p:spPr>
          <a:xfrm flipH="false" flipV="false" rot="5400000">
            <a:off x="16488146" y="232220"/>
            <a:ext cx="2819667" cy="1082821"/>
          </a:xfrm>
          <a:custGeom>
            <a:avLst/>
            <a:gdLst/>
            <a:ahLst/>
            <a:cxnLst/>
            <a:rect r="r" b="b" t="t" l="l"/>
            <a:pathLst>
              <a:path h="1082821" w="2819667">
                <a:moveTo>
                  <a:pt x="0" y="0"/>
                </a:moveTo>
                <a:lnTo>
                  <a:pt x="2819667" y="0"/>
                </a:lnTo>
                <a:lnTo>
                  <a:pt x="2819667" y="1082821"/>
                </a:lnTo>
                <a:lnTo>
                  <a:pt x="0" y="1082821"/>
                </a:lnTo>
                <a:lnTo>
                  <a:pt x="0" y="0"/>
                </a:lnTo>
                <a:close/>
              </a:path>
            </a:pathLst>
          </a:custGeom>
          <a:blipFill>
            <a:blip r:embed="rId6">
              <a:extLst>
                <a:ext uri="{96DAC541-7B7A-43D3-8B79-37D633B846F1}">
                  <asvg:svgBlip xmlns:asvg="http://schemas.microsoft.com/office/drawing/2016/SVG/main" r:embed="rId7"/>
                </a:ext>
              </a:extLst>
            </a:blip>
            <a:stretch>
              <a:fillRect l="0" t="-414" r="0" b="-414"/>
            </a:stretch>
          </a:blipFill>
        </p:spPr>
      </p:sp>
      <p:sp>
        <p:nvSpPr>
          <p:cNvPr name="Freeform 7" id="7"/>
          <p:cNvSpPr/>
          <p:nvPr/>
        </p:nvSpPr>
        <p:spPr>
          <a:xfrm flipH="false" flipV="false" rot="-5400000">
            <a:off x="-881882" y="9295409"/>
            <a:ext cx="2819667" cy="1082821"/>
          </a:xfrm>
          <a:custGeom>
            <a:avLst/>
            <a:gdLst/>
            <a:ahLst/>
            <a:cxnLst/>
            <a:rect r="r" b="b" t="t" l="l"/>
            <a:pathLst>
              <a:path h="1082821" w="2819667">
                <a:moveTo>
                  <a:pt x="0" y="0"/>
                </a:moveTo>
                <a:lnTo>
                  <a:pt x="2819667" y="0"/>
                </a:lnTo>
                <a:lnTo>
                  <a:pt x="2819667" y="1082821"/>
                </a:lnTo>
                <a:lnTo>
                  <a:pt x="0" y="1082821"/>
                </a:lnTo>
                <a:lnTo>
                  <a:pt x="0" y="0"/>
                </a:lnTo>
                <a:close/>
              </a:path>
            </a:pathLst>
          </a:custGeom>
          <a:blipFill>
            <a:blip r:embed="rId6">
              <a:extLst>
                <a:ext uri="{96DAC541-7B7A-43D3-8B79-37D633B846F1}">
                  <asvg:svgBlip xmlns:asvg="http://schemas.microsoft.com/office/drawing/2016/SVG/main" r:embed="rId7"/>
                </a:ext>
              </a:extLst>
            </a:blip>
            <a:stretch>
              <a:fillRect l="0" t="-414" r="0" b="-414"/>
            </a:stretch>
          </a:blipFill>
        </p:spPr>
      </p:sp>
      <p:sp>
        <p:nvSpPr>
          <p:cNvPr name="TextBox 8" id="8"/>
          <p:cNvSpPr txBox="true"/>
          <p:nvPr/>
        </p:nvSpPr>
        <p:spPr>
          <a:xfrm rot="0">
            <a:off x="2182301" y="2626795"/>
            <a:ext cx="13942447" cy="1971404"/>
          </a:xfrm>
          <a:prstGeom prst="rect">
            <a:avLst/>
          </a:prstGeom>
        </p:spPr>
        <p:txBody>
          <a:bodyPr anchor="t" rtlCol="false" tIns="0" lIns="0" bIns="0" rIns="0">
            <a:spAutoFit/>
          </a:bodyPr>
          <a:lstStyle/>
          <a:p>
            <a:pPr algn="just">
              <a:lnSpc>
                <a:spcPts val="3120"/>
              </a:lnSpc>
            </a:pPr>
            <a:r>
              <a:rPr lang="en-US" sz="2600">
                <a:solidFill>
                  <a:srgbClr val="000000"/>
                </a:solidFill>
                <a:latin typeface="Arial"/>
                <a:ea typeface="Arial"/>
                <a:cs typeface="Arial"/>
                <a:sym typeface="Arial"/>
              </a:rPr>
              <a:t>Para a circunferência da mão (Figura 7), obteve-se a equação 3:</a:t>
            </a:r>
          </a:p>
          <a:p>
            <a:pPr algn="just">
              <a:lnSpc>
                <a:spcPts val="3120"/>
              </a:lnSpc>
            </a:pPr>
          </a:p>
          <a:p>
            <a:pPr algn="ctr">
              <a:lnSpc>
                <a:spcPts val="3120"/>
              </a:lnSpc>
            </a:pPr>
            <a:r>
              <a:rPr lang="en-US" sz="2600" i="true">
                <a:solidFill>
                  <a:srgbClr val="000000"/>
                </a:solidFill>
                <a:latin typeface="Arial Italics"/>
                <a:ea typeface="Arial Italics"/>
                <a:cs typeface="Arial Italics"/>
                <a:sym typeface="Arial Italics"/>
              </a:rPr>
              <a:t>(com R²= 0,676)    </a:t>
            </a:r>
            <a:r>
              <a:rPr lang="en-US" sz="2600">
                <a:solidFill>
                  <a:srgbClr val="000000"/>
                </a:solidFill>
                <a:latin typeface="Arial"/>
                <a:ea typeface="Arial"/>
                <a:cs typeface="Arial"/>
                <a:sym typeface="Arial"/>
              </a:rPr>
              <a:t>(3)</a:t>
            </a:r>
          </a:p>
          <a:p>
            <a:pPr algn="just">
              <a:lnSpc>
                <a:spcPts val="3120"/>
              </a:lnSpc>
            </a:pPr>
          </a:p>
          <a:p>
            <a:pPr algn="just">
              <a:lnSpc>
                <a:spcPts val="3120"/>
              </a:lnSpc>
            </a:pPr>
          </a:p>
        </p:txBody>
      </p:sp>
      <p:sp>
        <p:nvSpPr>
          <p:cNvPr name="TextBox 9" id="9"/>
          <p:cNvSpPr txBox="true"/>
          <p:nvPr/>
        </p:nvSpPr>
        <p:spPr>
          <a:xfrm rot="0">
            <a:off x="6908864" y="4480665"/>
            <a:ext cx="4008120" cy="296942"/>
          </a:xfrm>
          <a:prstGeom prst="rect">
            <a:avLst/>
          </a:prstGeom>
        </p:spPr>
        <p:txBody>
          <a:bodyPr anchor="t" rtlCol="false" tIns="0" lIns="0" bIns="0" rIns="0">
            <a:spAutoFit/>
          </a:bodyPr>
          <a:lstStyle/>
          <a:p>
            <a:pPr algn="l">
              <a:lnSpc>
                <a:spcPts val="2160"/>
              </a:lnSpc>
            </a:pPr>
            <a:r>
              <a:rPr lang="en-US" sz="1800" b="true">
                <a:solidFill>
                  <a:srgbClr val="000000"/>
                </a:solidFill>
                <a:latin typeface="Arial Bold"/>
                <a:ea typeface="Arial Bold"/>
                <a:cs typeface="Arial Bold"/>
                <a:sym typeface="Arial Bold"/>
              </a:rPr>
              <a:t>Figura 7 </a:t>
            </a:r>
            <a:r>
              <a:rPr lang="en-US" sz="1800">
                <a:solidFill>
                  <a:srgbClr val="000000"/>
                </a:solidFill>
                <a:latin typeface="Arial"/>
                <a:ea typeface="Arial"/>
                <a:cs typeface="Arial"/>
                <a:sym typeface="Arial"/>
              </a:rPr>
              <a:t>– Circunferência da mão</a:t>
            </a:r>
          </a:p>
        </p:txBody>
      </p:sp>
      <p:sp>
        <p:nvSpPr>
          <p:cNvPr name="TextBox 10" id="10"/>
          <p:cNvSpPr txBox="true"/>
          <p:nvPr/>
        </p:nvSpPr>
        <p:spPr>
          <a:xfrm rot="0">
            <a:off x="7813196" y="8344948"/>
            <a:ext cx="2199446" cy="296942"/>
          </a:xfrm>
          <a:prstGeom prst="rect">
            <a:avLst/>
          </a:prstGeom>
        </p:spPr>
        <p:txBody>
          <a:bodyPr anchor="t" rtlCol="false" tIns="0" lIns="0" bIns="0" rIns="0">
            <a:spAutoFit/>
          </a:bodyPr>
          <a:lstStyle/>
          <a:p>
            <a:pPr algn="l">
              <a:lnSpc>
                <a:spcPts val="1680"/>
              </a:lnSpc>
            </a:pPr>
            <a:r>
              <a:rPr lang="en-US" sz="1400">
                <a:solidFill>
                  <a:srgbClr val="000000"/>
                </a:solidFill>
                <a:latin typeface="Arial"/>
                <a:ea typeface="Arial"/>
                <a:cs typeface="Arial"/>
                <a:sym typeface="Arial"/>
              </a:rPr>
              <a:t>Fonte: DE BARROS (2022)</a:t>
            </a:r>
          </a:p>
        </p:txBody>
      </p:sp>
      <p:grpSp>
        <p:nvGrpSpPr>
          <p:cNvPr name="Group 11" id="11"/>
          <p:cNvGrpSpPr/>
          <p:nvPr/>
        </p:nvGrpSpPr>
        <p:grpSpPr>
          <a:xfrm rot="0">
            <a:off x="6527721" y="4869047"/>
            <a:ext cx="4770396" cy="3441611"/>
            <a:chOff x="0" y="0"/>
            <a:chExt cx="6360528" cy="4588815"/>
          </a:xfrm>
        </p:grpSpPr>
        <p:sp>
          <p:nvSpPr>
            <p:cNvPr name="Freeform 12" id="12"/>
            <p:cNvSpPr/>
            <p:nvPr/>
          </p:nvSpPr>
          <p:spPr>
            <a:xfrm flipH="false" flipV="false" rot="0">
              <a:off x="0" y="0"/>
              <a:ext cx="6360541" cy="4588764"/>
            </a:xfrm>
            <a:custGeom>
              <a:avLst/>
              <a:gdLst/>
              <a:ahLst/>
              <a:cxnLst/>
              <a:rect r="r" b="b" t="t" l="l"/>
              <a:pathLst>
                <a:path h="4588764" w="6360541">
                  <a:moveTo>
                    <a:pt x="0" y="0"/>
                  </a:moveTo>
                  <a:lnTo>
                    <a:pt x="6360541" y="0"/>
                  </a:lnTo>
                  <a:lnTo>
                    <a:pt x="6360541" y="4588764"/>
                  </a:lnTo>
                  <a:lnTo>
                    <a:pt x="0" y="4588764"/>
                  </a:lnTo>
                  <a:lnTo>
                    <a:pt x="0" y="0"/>
                  </a:lnTo>
                  <a:close/>
                </a:path>
              </a:pathLst>
            </a:custGeom>
            <a:blipFill>
              <a:blip r:embed="rId8"/>
              <a:stretch>
                <a:fillRect l="-362" t="-59" r="-5269" b="-70397"/>
              </a:stretch>
            </a:blipFill>
          </p:spPr>
        </p:sp>
      </p:grpSp>
      <p:grpSp>
        <p:nvGrpSpPr>
          <p:cNvPr name="Group 13" id="13"/>
          <p:cNvGrpSpPr/>
          <p:nvPr/>
        </p:nvGrpSpPr>
        <p:grpSpPr>
          <a:xfrm rot="0">
            <a:off x="1288172" y="131929"/>
            <a:ext cx="1028700" cy="1028700"/>
            <a:chOff x="0" y="0"/>
            <a:chExt cx="1549298" cy="1549298"/>
          </a:xfrm>
        </p:grpSpPr>
        <p:sp>
          <p:nvSpPr>
            <p:cNvPr name="Freeform 14" id="14"/>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9"/>
              <a:stretch>
                <a:fillRect l="0" t="0" r="-1" b="-1"/>
              </a:stretch>
            </a:blipFill>
          </p:spPr>
        </p:sp>
      </p:grpSp>
      <p:sp>
        <p:nvSpPr>
          <p:cNvPr name="Freeform 15" id="15"/>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10"/>
            <a:stretch>
              <a:fillRect l="0" t="0" r="0" b="0"/>
            </a:stretch>
          </a:blipFill>
        </p:spPr>
      </p:sp>
      <p:grpSp>
        <p:nvGrpSpPr>
          <p:cNvPr name="Group 16" id="16"/>
          <p:cNvGrpSpPr/>
          <p:nvPr/>
        </p:nvGrpSpPr>
        <p:grpSpPr>
          <a:xfrm rot="0">
            <a:off x="3493365" y="1844678"/>
            <a:ext cx="11301260" cy="98889"/>
            <a:chOff x="0" y="0"/>
            <a:chExt cx="15068347" cy="131851"/>
          </a:xfrm>
        </p:grpSpPr>
        <p:sp>
          <p:nvSpPr>
            <p:cNvPr name="Freeform 17" id="17"/>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11"/>
              <a:stretch>
                <a:fillRect l="-15776" t="-7897" r="0" b="-7897"/>
              </a:stretch>
            </a:blipFill>
          </p:spPr>
        </p:sp>
      </p:grpSp>
      <p:sp>
        <p:nvSpPr>
          <p:cNvPr name="TextBox 18" id="18"/>
          <p:cNvSpPr txBox="true"/>
          <p:nvPr/>
        </p:nvSpPr>
        <p:spPr>
          <a:xfrm rot="0">
            <a:off x="17705070" y="98583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10</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93886" y="9135828"/>
            <a:ext cx="3174006" cy="2174881"/>
          </a:xfrm>
          <a:custGeom>
            <a:avLst/>
            <a:gdLst/>
            <a:ahLst/>
            <a:cxnLst/>
            <a:rect r="r" b="b" t="t" l="l"/>
            <a:pathLst>
              <a:path h="2174881" w="3174006">
                <a:moveTo>
                  <a:pt x="0" y="0"/>
                </a:moveTo>
                <a:lnTo>
                  <a:pt x="3174007" y="0"/>
                </a:lnTo>
                <a:lnTo>
                  <a:pt x="3174007" y="2174881"/>
                </a:lnTo>
                <a:lnTo>
                  <a:pt x="0" y="2174881"/>
                </a:lnTo>
                <a:lnTo>
                  <a:pt x="0" y="0"/>
                </a:lnTo>
                <a:close/>
              </a:path>
            </a:pathLst>
          </a:custGeom>
          <a:blipFill>
            <a:blip r:embed="rId2">
              <a:extLst>
                <a:ext uri="{96DAC541-7B7A-43D3-8B79-37D633B846F1}">
                  <asvg:svgBlip xmlns:asvg="http://schemas.microsoft.com/office/drawing/2016/SVG/main" r:embed="rId3"/>
                </a:ext>
              </a:extLst>
            </a:blip>
            <a:stretch>
              <a:fillRect l="0" t="-30" r="0" b="-29"/>
            </a:stretch>
          </a:blipFill>
        </p:spPr>
      </p:sp>
      <p:sp>
        <p:nvSpPr>
          <p:cNvPr name="Freeform 3" id="3"/>
          <p:cNvSpPr/>
          <p:nvPr/>
        </p:nvSpPr>
        <p:spPr>
          <a:xfrm flipH="false" flipV="false" rot="0">
            <a:off x="8912924" y="8890359"/>
            <a:ext cx="18750163" cy="2420350"/>
          </a:xfrm>
          <a:custGeom>
            <a:avLst/>
            <a:gdLst/>
            <a:ahLst/>
            <a:cxnLst/>
            <a:rect r="r" b="b" t="t" l="l"/>
            <a:pathLst>
              <a:path h="2420350" w="18750163">
                <a:moveTo>
                  <a:pt x="0" y="0"/>
                </a:moveTo>
                <a:lnTo>
                  <a:pt x="18750162" y="0"/>
                </a:lnTo>
                <a:lnTo>
                  <a:pt x="18750162" y="2420350"/>
                </a:lnTo>
                <a:lnTo>
                  <a:pt x="0" y="2420350"/>
                </a:lnTo>
                <a:lnTo>
                  <a:pt x="0" y="0"/>
                </a:lnTo>
                <a:close/>
              </a:path>
            </a:pathLst>
          </a:custGeom>
          <a:blipFill>
            <a:blip r:embed="rId4">
              <a:extLst>
                <a:ext uri="{96DAC541-7B7A-43D3-8B79-37D633B846F1}">
                  <asvg:svgBlip xmlns:asvg="http://schemas.microsoft.com/office/drawing/2016/SVG/main" r:embed="rId5"/>
                </a:ext>
              </a:extLst>
            </a:blip>
            <a:stretch>
              <a:fillRect l="0" t="-164" r="0" b="-163"/>
            </a:stretch>
          </a:blipFill>
        </p:spPr>
      </p:sp>
      <p:sp>
        <p:nvSpPr>
          <p:cNvPr name="TextBox 4" id="4"/>
          <p:cNvSpPr txBox="true"/>
          <p:nvPr/>
        </p:nvSpPr>
        <p:spPr>
          <a:xfrm rot="0">
            <a:off x="1531430" y="1132122"/>
            <a:ext cx="15225151" cy="762000"/>
          </a:xfrm>
          <a:prstGeom prst="rect">
            <a:avLst/>
          </a:prstGeom>
        </p:spPr>
        <p:txBody>
          <a:bodyPr anchor="t" rtlCol="false" tIns="0" lIns="0" bIns="0" rIns="0">
            <a:spAutoFit/>
          </a:bodyPr>
          <a:lstStyle/>
          <a:p>
            <a:pPr algn="ctr">
              <a:lnSpc>
                <a:spcPts val="5759"/>
              </a:lnSpc>
            </a:pPr>
            <a:r>
              <a:rPr lang="en-US" sz="4800">
                <a:solidFill>
                  <a:srgbClr val="191919"/>
                </a:solidFill>
                <a:latin typeface="Arial"/>
                <a:ea typeface="Arial"/>
                <a:cs typeface="Arial"/>
                <a:sym typeface="Arial"/>
              </a:rPr>
              <a:t>RESULTADOS E DISCUSSÃO</a:t>
            </a:r>
          </a:p>
        </p:txBody>
      </p:sp>
      <p:sp>
        <p:nvSpPr>
          <p:cNvPr name="Freeform 5" id="5"/>
          <p:cNvSpPr/>
          <p:nvPr/>
        </p:nvSpPr>
        <p:spPr>
          <a:xfrm flipH="false" flipV="false" rot="9255660">
            <a:off x="16613362" y="-1087441"/>
            <a:ext cx="3174006" cy="2174881"/>
          </a:xfrm>
          <a:custGeom>
            <a:avLst/>
            <a:gdLst/>
            <a:ahLst/>
            <a:cxnLst/>
            <a:rect r="r" b="b" t="t" l="l"/>
            <a:pathLst>
              <a:path h="2174881" w="3174006">
                <a:moveTo>
                  <a:pt x="0" y="0"/>
                </a:moveTo>
                <a:lnTo>
                  <a:pt x="3174006" y="0"/>
                </a:lnTo>
                <a:lnTo>
                  <a:pt x="3174006" y="2174882"/>
                </a:lnTo>
                <a:lnTo>
                  <a:pt x="0" y="2174882"/>
                </a:lnTo>
                <a:lnTo>
                  <a:pt x="0" y="0"/>
                </a:lnTo>
                <a:close/>
              </a:path>
            </a:pathLst>
          </a:custGeom>
          <a:blipFill>
            <a:blip r:embed="rId2">
              <a:extLst>
                <a:ext uri="{96DAC541-7B7A-43D3-8B79-37D633B846F1}">
                  <asvg:svgBlip xmlns:asvg="http://schemas.microsoft.com/office/drawing/2016/SVG/main" r:embed="rId3"/>
                </a:ext>
              </a:extLst>
            </a:blip>
            <a:stretch>
              <a:fillRect l="0" t="-30" r="0" b="-29"/>
            </a:stretch>
          </a:blipFill>
        </p:spPr>
      </p:sp>
      <p:sp>
        <p:nvSpPr>
          <p:cNvPr name="Freeform 6" id="6"/>
          <p:cNvSpPr/>
          <p:nvPr/>
        </p:nvSpPr>
        <p:spPr>
          <a:xfrm flipH="false" flipV="false" rot="5400000">
            <a:off x="16488146" y="232220"/>
            <a:ext cx="2819667" cy="1082821"/>
          </a:xfrm>
          <a:custGeom>
            <a:avLst/>
            <a:gdLst/>
            <a:ahLst/>
            <a:cxnLst/>
            <a:rect r="r" b="b" t="t" l="l"/>
            <a:pathLst>
              <a:path h="1082821" w="2819667">
                <a:moveTo>
                  <a:pt x="0" y="0"/>
                </a:moveTo>
                <a:lnTo>
                  <a:pt x="2819667" y="0"/>
                </a:lnTo>
                <a:lnTo>
                  <a:pt x="2819667" y="1082821"/>
                </a:lnTo>
                <a:lnTo>
                  <a:pt x="0" y="1082821"/>
                </a:lnTo>
                <a:lnTo>
                  <a:pt x="0" y="0"/>
                </a:lnTo>
                <a:close/>
              </a:path>
            </a:pathLst>
          </a:custGeom>
          <a:blipFill>
            <a:blip r:embed="rId6">
              <a:extLst>
                <a:ext uri="{96DAC541-7B7A-43D3-8B79-37D633B846F1}">
                  <asvg:svgBlip xmlns:asvg="http://schemas.microsoft.com/office/drawing/2016/SVG/main" r:embed="rId7"/>
                </a:ext>
              </a:extLst>
            </a:blip>
            <a:stretch>
              <a:fillRect l="0" t="-414" r="0" b="-414"/>
            </a:stretch>
          </a:blipFill>
        </p:spPr>
      </p:sp>
      <p:sp>
        <p:nvSpPr>
          <p:cNvPr name="Freeform 7" id="7"/>
          <p:cNvSpPr/>
          <p:nvPr/>
        </p:nvSpPr>
        <p:spPr>
          <a:xfrm flipH="false" flipV="false" rot="-5400000">
            <a:off x="-881882" y="9295409"/>
            <a:ext cx="2819667" cy="1082821"/>
          </a:xfrm>
          <a:custGeom>
            <a:avLst/>
            <a:gdLst/>
            <a:ahLst/>
            <a:cxnLst/>
            <a:rect r="r" b="b" t="t" l="l"/>
            <a:pathLst>
              <a:path h="1082821" w="2819667">
                <a:moveTo>
                  <a:pt x="0" y="0"/>
                </a:moveTo>
                <a:lnTo>
                  <a:pt x="2819667" y="0"/>
                </a:lnTo>
                <a:lnTo>
                  <a:pt x="2819667" y="1082821"/>
                </a:lnTo>
                <a:lnTo>
                  <a:pt x="0" y="1082821"/>
                </a:lnTo>
                <a:lnTo>
                  <a:pt x="0" y="0"/>
                </a:lnTo>
                <a:close/>
              </a:path>
            </a:pathLst>
          </a:custGeom>
          <a:blipFill>
            <a:blip r:embed="rId6">
              <a:extLst>
                <a:ext uri="{96DAC541-7B7A-43D3-8B79-37D633B846F1}">
                  <asvg:svgBlip xmlns:asvg="http://schemas.microsoft.com/office/drawing/2016/SVG/main" r:embed="rId7"/>
                </a:ext>
              </a:extLst>
            </a:blip>
            <a:stretch>
              <a:fillRect l="0" t="-414" r="0" b="-414"/>
            </a:stretch>
          </a:blipFill>
        </p:spPr>
      </p:sp>
      <p:sp>
        <p:nvSpPr>
          <p:cNvPr name="TextBox 8" id="8"/>
          <p:cNvSpPr txBox="true"/>
          <p:nvPr/>
        </p:nvSpPr>
        <p:spPr>
          <a:xfrm rot="0">
            <a:off x="2172776" y="2626795"/>
            <a:ext cx="13942447" cy="3142817"/>
          </a:xfrm>
          <a:prstGeom prst="rect">
            <a:avLst/>
          </a:prstGeom>
        </p:spPr>
        <p:txBody>
          <a:bodyPr anchor="t" rtlCol="false" tIns="0" lIns="0" bIns="0" rIns="0">
            <a:spAutoFit/>
          </a:bodyPr>
          <a:lstStyle/>
          <a:p>
            <a:pPr algn="just">
              <a:lnSpc>
                <a:spcPts val="3119"/>
              </a:lnSpc>
            </a:pPr>
            <a:r>
              <a:rPr lang="en-US" sz="2599">
                <a:solidFill>
                  <a:srgbClr val="000000"/>
                </a:solidFill>
                <a:latin typeface="Arial"/>
                <a:ea typeface="Arial"/>
                <a:cs typeface="Arial"/>
                <a:sym typeface="Arial"/>
              </a:rPr>
              <a:t>Para a circunferência do punho (Figura 8), obteve-se a equação 4:</a:t>
            </a:r>
          </a:p>
          <a:p>
            <a:pPr algn="just">
              <a:lnSpc>
                <a:spcPts val="3119"/>
              </a:lnSpc>
            </a:pPr>
          </a:p>
          <a:p>
            <a:pPr algn="ctr">
              <a:lnSpc>
                <a:spcPts val="3119"/>
              </a:lnSpc>
            </a:pPr>
            <a:r>
              <a:rPr lang="en-US" sz="2599" i="true">
                <a:solidFill>
                  <a:srgbClr val="000000"/>
                </a:solidFill>
                <a:latin typeface="Arial Italics"/>
                <a:ea typeface="Arial Italics"/>
                <a:cs typeface="Arial Italics"/>
                <a:sym typeface="Arial Italics"/>
              </a:rPr>
              <a:t> (com R²=0,536)    (4)</a:t>
            </a:r>
          </a:p>
          <a:p>
            <a:pPr algn="ctr">
              <a:lnSpc>
                <a:spcPts val="3119"/>
              </a:lnSpc>
            </a:pPr>
          </a:p>
          <a:p>
            <a:pPr algn="ctr">
              <a:lnSpc>
                <a:spcPts val="3119"/>
              </a:lnSpc>
            </a:pPr>
          </a:p>
          <a:p>
            <a:pPr algn="l">
              <a:lnSpc>
                <a:spcPts val="3119"/>
              </a:lnSpc>
            </a:pPr>
            <a:r>
              <a:rPr lang="en-US" sz="2599">
                <a:solidFill>
                  <a:srgbClr val="000000"/>
                </a:solidFill>
                <a:latin typeface="Arial"/>
                <a:ea typeface="Arial"/>
                <a:cs typeface="Arial"/>
                <a:sym typeface="Arial"/>
              </a:rPr>
              <a:t> </a:t>
            </a:r>
          </a:p>
          <a:p>
            <a:pPr algn="just">
              <a:lnSpc>
                <a:spcPts val="3119"/>
              </a:lnSpc>
            </a:pPr>
          </a:p>
          <a:p>
            <a:pPr algn="just">
              <a:lnSpc>
                <a:spcPts val="3119"/>
              </a:lnSpc>
            </a:pPr>
          </a:p>
        </p:txBody>
      </p:sp>
      <p:sp>
        <p:nvSpPr>
          <p:cNvPr name="TextBox 9" id="9"/>
          <p:cNvSpPr txBox="true"/>
          <p:nvPr/>
        </p:nvSpPr>
        <p:spPr>
          <a:xfrm rot="0">
            <a:off x="7120890" y="4486932"/>
            <a:ext cx="4046220" cy="296942"/>
          </a:xfrm>
          <a:prstGeom prst="rect">
            <a:avLst/>
          </a:prstGeom>
        </p:spPr>
        <p:txBody>
          <a:bodyPr anchor="t" rtlCol="false" tIns="0" lIns="0" bIns="0" rIns="0">
            <a:spAutoFit/>
          </a:bodyPr>
          <a:lstStyle/>
          <a:p>
            <a:pPr algn="l">
              <a:lnSpc>
                <a:spcPts val="2160"/>
              </a:lnSpc>
            </a:pPr>
            <a:r>
              <a:rPr lang="en-US" sz="1800" b="true">
                <a:solidFill>
                  <a:srgbClr val="000000"/>
                </a:solidFill>
                <a:latin typeface="Arial Bold"/>
                <a:ea typeface="Arial Bold"/>
                <a:cs typeface="Arial Bold"/>
                <a:sym typeface="Arial Bold"/>
              </a:rPr>
              <a:t>Figura 8 </a:t>
            </a:r>
            <a:r>
              <a:rPr lang="en-US" sz="1800">
                <a:solidFill>
                  <a:srgbClr val="000000"/>
                </a:solidFill>
                <a:latin typeface="Arial"/>
                <a:ea typeface="Arial"/>
                <a:cs typeface="Arial"/>
                <a:sym typeface="Arial"/>
              </a:rPr>
              <a:t>– Circunferência do punho</a:t>
            </a:r>
          </a:p>
        </p:txBody>
      </p:sp>
      <p:sp>
        <p:nvSpPr>
          <p:cNvPr name="TextBox 10" id="10"/>
          <p:cNvSpPr txBox="true"/>
          <p:nvPr/>
        </p:nvSpPr>
        <p:spPr>
          <a:xfrm rot="0">
            <a:off x="8044282" y="8669322"/>
            <a:ext cx="2199446" cy="296942"/>
          </a:xfrm>
          <a:prstGeom prst="rect">
            <a:avLst/>
          </a:prstGeom>
        </p:spPr>
        <p:txBody>
          <a:bodyPr anchor="t" rtlCol="false" tIns="0" lIns="0" bIns="0" rIns="0">
            <a:spAutoFit/>
          </a:bodyPr>
          <a:lstStyle/>
          <a:p>
            <a:pPr algn="l">
              <a:lnSpc>
                <a:spcPts val="1680"/>
              </a:lnSpc>
            </a:pPr>
            <a:r>
              <a:rPr lang="en-US" sz="1400">
                <a:solidFill>
                  <a:srgbClr val="000000"/>
                </a:solidFill>
                <a:latin typeface="Arial"/>
                <a:ea typeface="Arial"/>
                <a:cs typeface="Arial"/>
                <a:sym typeface="Arial"/>
              </a:rPr>
              <a:t>Fonte: DE BARROS (2022)</a:t>
            </a:r>
          </a:p>
        </p:txBody>
      </p:sp>
      <p:grpSp>
        <p:nvGrpSpPr>
          <p:cNvPr name="Group 11" id="11"/>
          <p:cNvGrpSpPr/>
          <p:nvPr/>
        </p:nvGrpSpPr>
        <p:grpSpPr>
          <a:xfrm rot="0">
            <a:off x="6801221" y="4875457"/>
            <a:ext cx="4685548" cy="3725551"/>
            <a:chOff x="0" y="0"/>
            <a:chExt cx="6247397" cy="4967402"/>
          </a:xfrm>
        </p:grpSpPr>
        <p:sp>
          <p:nvSpPr>
            <p:cNvPr name="Freeform 12" id="12"/>
            <p:cNvSpPr/>
            <p:nvPr/>
          </p:nvSpPr>
          <p:spPr>
            <a:xfrm flipH="false" flipV="false" rot="0">
              <a:off x="0" y="0"/>
              <a:ext cx="6247384" cy="4967351"/>
            </a:xfrm>
            <a:custGeom>
              <a:avLst/>
              <a:gdLst/>
              <a:ahLst/>
              <a:cxnLst/>
              <a:rect r="r" b="b" t="t" l="l"/>
              <a:pathLst>
                <a:path h="4967351" w="6247384">
                  <a:moveTo>
                    <a:pt x="0" y="0"/>
                  </a:moveTo>
                  <a:lnTo>
                    <a:pt x="6247384" y="0"/>
                  </a:lnTo>
                  <a:lnTo>
                    <a:pt x="6247384" y="4967351"/>
                  </a:lnTo>
                  <a:lnTo>
                    <a:pt x="0" y="4967351"/>
                  </a:lnTo>
                  <a:lnTo>
                    <a:pt x="0" y="0"/>
                  </a:lnTo>
                  <a:close/>
                </a:path>
              </a:pathLst>
            </a:custGeom>
            <a:blipFill>
              <a:blip r:embed="rId8"/>
              <a:stretch>
                <a:fillRect l="0" t="0" r="-13155" b="-76002"/>
              </a:stretch>
            </a:blipFill>
          </p:spPr>
        </p:sp>
      </p:grpSp>
      <p:grpSp>
        <p:nvGrpSpPr>
          <p:cNvPr name="Group 13" id="13"/>
          <p:cNvGrpSpPr/>
          <p:nvPr/>
        </p:nvGrpSpPr>
        <p:grpSpPr>
          <a:xfrm rot="0">
            <a:off x="1288172" y="131929"/>
            <a:ext cx="1028700" cy="1028700"/>
            <a:chOff x="0" y="0"/>
            <a:chExt cx="1549298" cy="1549298"/>
          </a:xfrm>
        </p:grpSpPr>
        <p:sp>
          <p:nvSpPr>
            <p:cNvPr name="Freeform 14" id="14"/>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9"/>
              <a:stretch>
                <a:fillRect l="0" t="0" r="-1" b="-1"/>
              </a:stretch>
            </a:blipFill>
          </p:spPr>
        </p:sp>
      </p:grpSp>
      <p:sp>
        <p:nvSpPr>
          <p:cNvPr name="Freeform 15" id="15"/>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10"/>
            <a:stretch>
              <a:fillRect l="0" t="0" r="0" b="0"/>
            </a:stretch>
          </a:blipFill>
        </p:spPr>
      </p:sp>
      <p:grpSp>
        <p:nvGrpSpPr>
          <p:cNvPr name="Group 16" id="16"/>
          <p:cNvGrpSpPr/>
          <p:nvPr/>
        </p:nvGrpSpPr>
        <p:grpSpPr>
          <a:xfrm rot="0">
            <a:off x="3493365" y="1844678"/>
            <a:ext cx="11301260" cy="98889"/>
            <a:chOff x="0" y="0"/>
            <a:chExt cx="15068347" cy="131851"/>
          </a:xfrm>
        </p:grpSpPr>
        <p:sp>
          <p:nvSpPr>
            <p:cNvPr name="Freeform 17" id="17"/>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11"/>
              <a:stretch>
                <a:fillRect l="-15776" t="-7897" r="0" b="-7897"/>
              </a:stretch>
            </a:blipFill>
          </p:spPr>
        </p:sp>
      </p:grpSp>
      <p:sp>
        <p:nvSpPr>
          <p:cNvPr name="TextBox 18" id="18"/>
          <p:cNvSpPr txBox="true"/>
          <p:nvPr/>
        </p:nvSpPr>
        <p:spPr>
          <a:xfrm rot="0">
            <a:off x="17705070" y="98583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11</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93886" y="9135828"/>
            <a:ext cx="3174006" cy="2174881"/>
          </a:xfrm>
          <a:custGeom>
            <a:avLst/>
            <a:gdLst/>
            <a:ahLst/>
            <a:cxnLst/>
            <a:rect r="r" b="b" t="t" l="l"/>
            <a:pathLst>
              <a:path h="2174881" w="3174006">
                <a:moveTo>
                  <a:pt x="0" y="0"/>
                </a:moveTo>
                <a:lnTo>
                  <a:pt x="3174007" y="0"/>
                </a:lnTo>
                <a:lnTo>
                  <a:pt x="3174007" y="2174881"/>
                </a:lnTo>
                <a:lnTo>
                  <a:pt x="0" y="2174881"/>
                </a:lnTo>
                <a:lnTo>
                  <a:pt x="0" y="0"/>
                </a:lnTo>
                <a:close/>
              </a:path>
            </a:pathLst>
          </a:custGeom>
          <a:blipFill>
            <a:blip r:embed="rId2">
              <a:extLst>
                <a:ext uri="{96DAC541-7B7A-43D3-8B79-37D633B846F1}">
                  <asvg:svgBlip xmlns:asvg="http://schemas.microsoft.com/office/drawing/2016/SVG/main" r:embed="rId3"/>
                </a:ext>
              </a:extLst>
            </a:blip>
            <a:stretch>
              <a:fillRect l="0" t="-30" r="0" b="-29"/>
            </a:stretch>
          </a:blipFill>
        </p:spPr>
      </p:sp>
      <p:sp>
        <p:nvSpPr>
          <p:cNvPr name="Freeform 3" id="3"/>
          <p:cNvSpPr/>
          <p:nvPr/>
        </p:nvSpPr>
        <p:spPr>
          <a:xfrm flipH="false" flipV="false" rot="0">
            <a:off x="8912924" y="8890359"/>
            <a:ext cx="18750163" cy="2420350"/>
          </a:xfrm>
          <a:custGeom>
            <a:avLst/>
            <a:gdLst/>
            <a:ahLst/>
            <a:cxnLst/>
            <a:rect r="r" b="b" t="t" l="l"/>
            <a:pathLst>
              <a:path h="2420350" w="18750163">
                <a:moveTo>
                  <a:pt x="0" y="0"/>
                </a:moveTo>
                <a:lnTo>
                  <a:pt x="18750162" y="0"/>
                </a:lnTo>
                <a:lnTo>
                  <a:pt x="18750162" y="2420350"/>
                </a:lnTo>
                <a:lnTo>
                  <a:pt x="0" y="2420350"/>
                </a:lnTo>
                <a:lnTo>
                  <a:pt x="0" y="0"/>
                </a:lnTo>
                <a:close/>
              </a:path>
            </a:pathLst>
          </a:custGeom>
          <a:blipFill>
            <a:blip r:embed="rId4">
              <a:extLst>
                <a:ext uri="{96DAC541-7B7A-43D3-8B79-37D633B846F1}">
                  <asvg:svgBlip xmlns:asvg="http://schemas.microsoft.com/office/drawing/2016/SVG/main" r:embed="rId5"/>
                </a:ext>
              </a:extLst>
            </a:blip>
            <a:stretch>
              <a:fillRect l="0" t="-164" r="0" b="-163"/>
            </a:stretch>
          </a:blipFill>
        </p:spPr>
      </p:sp>
      <p:sp>
        <p:nvSpPr>
          <p:cNvPr name="TextBox 4" id="4"/>
          <p:cNvSpPr txBox="true"/>
          <p:nvPr/>
        </p:nvSpPr>
        <p:spPr>
          <a:xfrm rot="0">
            <a:off x="1531430" y="1132122"/>
            <a:ext cx="15225151" cy="762000"/>
          </a:xfrm>
          <a:prstGeom prst="rect">
            <a:avLst/>
          </a:prstGeom>
        </p:spPr>
        <p:txBody>
          <a:bodyPr anchor="t" rtlCol="false" tIns="0" lIns="0" bIns="0" rIns="0">
            <a:spAutoFit/>
          </a:bodyPr>
          <a:lstStyle/>
          <a:p>
            <a:pPr algn="ctr">
              <a:lnSpc>
                <a:spcPts val="5759"/>
              </a:lnSpc>
            </a:pPr>
            <a:r>
              <a:rPr lang="en-US" sz="4800">
                <a:solidFill>
                  <a:srgbClr val="191919"/>
                </a:solidFill>
                <a:latin typeface="Arial"/>
                <a:ea typeface="Arial"/>
                <a:cs typeface="Arial"/>
                <a:sym typeface="Arial"/>
              </a:rPr>
              <a:t>RESULTADOS E DISCUSSÃO</a:t>
            </a:r>
          </a:p>
        </p:txBody>
      </p:sp>
      <p:sp>
        <p:nvSpPr>
          <p:cNvPr name="Freeform 5" id="5"/>
          <p:cNvSpPr/>
          <p:nvPr/>
        </p:nvSpPr>
        <p:spPr>
          <a:xfrm flipH="false" flipV="false" rot="9255660">
            <a:off x="16613362" y="-1087441"/>
            <a:ext cx="3174006" cy="2174881"/>
          </a:xfrm>
          <a:custGeom>
            <a:avLst/>
            <a:gdLst/>
            <a:ahLst/>
            <a:cxnLst/>
            <a:rect r="r" b="b" t="t" l="l"/>
            <a:pathLst>
              <a:path h="2174881" w="3174006">
                <a:moveTo>
                  <a:pt x="0" y="0"/>
                </a:moveTo>
                <a:lnTo>
                  <a:pt x="3174006" y="0"/>
                </a:lnTo>
                <a:lnTo>
                  <a:pt x="3174006" y="2174882"/>
                </a:lnTo>
                <a:lnTo>
                  <a:pt x="0" y="2174882"/>
                </a:lnTo>
                <a:lnTo>
                  <a:pt x="0" y="0"/>
                </a:lnTo>
                <a:close/>
              </a:path>
            </a:pathLst>
          </a:custGeom>
          <a:blipFill>
            <a:blip r:embed="rId2">
              <a:extLst>
                <a:ext uri="{96DAC541-7B7A-43D3-8B79-37D633B846F1}">
                  <asvg:svgBlip xmlns:asvg="http://schemas.microsoft.com/office/drawing/2016/SVG/main" r:embed="rId3"/>
                </a:ext>
              </a:extLst>
            </a:blip>
            <a:stretch>
              <a:fillRect l="0" t="-30" r="0" b="-29"/>
            </a:stretch>
          </a:blipFill>
        </p:spPr>
      </p:sp>
      <p:sp>
        <p:nvSpPr>
          <p:cNvPr name="Freeform 6" id="6"/>
          <p:cNvSpPr/>
          <p:nvPr/>
        </p:nvSpPr>
        <p:spPr>
          <a:xfrm flipH="false" flipV="false" rot="5400000">
            <a:off x="16488146" y="232220"/>
            <a:ext cx="2819667" cy="1082821"/>
          </a:xfrm>
          <a:custGeom>
            <a:avLst/>
            <a:gdLst/>
            <a:ahLst/>
            <a:cxnLst/>
            <a:rect r="r" b="b" t="t" l="l"/>
            <a:pathLst>
              <a:path h="1082821" w="2819667">
                <a:moveTo>
                  <a:pt x="0" y="0"/>
                </a:moveTo>
                <a:lnTo>
                  <a:pt x="2819667" y="0"/>
                </a:lnTo>
                <a:lnTo>
                  <a:pt x="2819667" y="1082821"/>
                </a:lnTo>
                <a:lnTo>
                  <a:pt x="0" y="1082821"/>
                </a:lnTo>
                <a:lnTo>
                  <a:pt x="0" y="0"/>
                </a:lnTo>
                <a:close/>
              </a:path>
            </a:pathLst>
          </a:custGeom>
          <a:blipFill>
            <a:blip r:embed="rId6">
              <a:extLst>
                <a:ext uri="{96DAC541-7B7A-43D3-8B79-37D633B846F1}">
                  <asvg:svgBlip xmlns:asvg="http://schemas.microsoft.com/office/drawing/2016/SVG/main" r:embed="rId7"/>
                </a:ext>
              </a:extLst>
            </a:blip>
            <a:stretch>
              <a:fillRect l="0" t="-414" r="0" b="-414"/>
            </a:stretch>
          </a:blipFill>
        </p:spPr>
      </p:sp>
      <p:sp>
        <p:nvSpPr>
          <p:cNvPr name="Freeform 7" id="7"/>
          <p:cNvSpPr/>
          <p:nvPr/>
        </p:nvSpPr>
        <p:spPr>
          <a:xfrm flipH="false" flipV="false" rot="-5400000">
            <a:off x="-881882" y="9295409"/>
            <a:ext cx="2819667" cy="1082821"/>
          </a:xfrm>
          <a:custGeom>
            <a:avLst/>
            <a:gdLst/>
            <a:ahLst/>
            <a:cxnLst/>
            <a:rect r="r" b="b" t="t" l="l"/>
            <a:pathLst>
              <a:path h="1082821" w="2819667">
                <a:moveTo>
                  <a:pt x="0" y="0"/>
                </a:moveTo>
                <a:lnTo>
                  <a:pt x="2819667" y="0"/>
                </a:lnTo>
                <a:lnTo>
                  <a:pt x="2819667" y="1082821"/>
                </a:lnTo>
                <a:lnTo>
                  <a:pt x="0" y="1082821"/>
                </a:lnTo>
                <a:lnTo>
                  <a:pt x="0" y="0"/>
                </a:lnTo>
                <a:close/>
              </a:path>
            </a:pathLst>
          </a:custGeom>
          <a:blipFill>
            <a:blip r:embed="rId6">
              <a:extLst>
                <a:ext uri="{96DAC541-7B7A-43D3-8B79-37D633B846F1}">
                  <asvg:svgBlip xmlns:asvg="http://schemas.microsoft.com/office/drawing/2016/SVG/main" r:embed="rId7"/>
                </a:ext>
              </a:extLst>
            </a:blip>
            <a:stretch>
              <a:fillRect l="0" t="-414" r="0" b="-414"/>
            </a:stretch>
          </a:blipFill>
        </p:spPr>
      </p:sp>
      <p:sp>
        <p:nvSpPr>
          <p:cNvPr name="TextBox 8" id="8"/>
          <p:cNvSpPr txBox="true"/>
          <p:nvPr/>
        </p:nvSpPr>
        <p:spPr>
          <a:xfrm rot="0">
            <a:off x="2172776" y="2626795"/>
            <a:ext cx="13942447" cy="3142817"/>
          </a:xfrm>
          <a:prstGeom prst="rect">
            <a:avLst/>
          </a:prstGeom>
        </p:spPr>
        <p:txBody>
          <a:bodyPr anchor="t" rtlCol="false" tIns="0" lIns="0" bIns="0" rIns="0">
            <a:spAutoFit/>
          </a:bodyPr>
          <a:lstStyle/>
          <a:p>
            <a:pPr algn="just">
              <a:lnSpc>
                <a:spcPts val="3119"/>
              </a:lnSpc>
            </a:pPr>
            <a:r>
              <a:rPr lang="en-US" sz="2599">
                <a:solidFill>
                  <a:srgbClr val="000000"/>
                </a:solidFill>
                <a:latin typeface="Arial"/>
                <a:ea typeface="Arial"/>
                <a:cs typeface="Arial"/>
                <a:sym typeface="Arial"/>
              </a:rPr>
              <a:t>Para a altura do punho até o meio da palma da mão (Figura 9), obteve-se a equação 5:</a:t>
            </a:r>
          </a:p>
          <a:p>
            <a:pPr algn="just">
              <a:lnSpc>
                <a:spcPts val="3119"/>
              </a:lnSpc>
            </a:pPr>
          </a:p>
          <a:p>
            <a:pPr algn="ctr">
              <a:lnSpc>
                <a:spcPts val="3119"/>
              </a:lnSpc>
            </a:pPr>
            <a:r>
              <a:rPr lang="en-US" sz="2599">
                <a:solidFill>
                  <a:srgbClr val="000000"/>
                </a:solidFill>
                <a:latin typeface="Arial"/>
                <a:ea typeface="Arial"/>
                <a:cs typeface="Arial"/>
                <a:sym typeface="Arial"/>
              </a:rPr>
              <a:t> (com R²=0,119)    (5)</a:t>
            </a:r>
          </a:p>
          <a:p>
            <a:pPr algn="ctr">
              <a:lnSpc>
                <a:spcPts val="3119"/>
              </a:lnSpc>
            </a:pPr>
          </a:p>
          <a:p>
            <a:pPr algn="ctr">
              <a:lnSpc>
                <a:spcPts val="3119"/>
              </a:lnSpc>
            </a:pPr>
          </a:p>
          <a:p>
            <a:pPr algn="l">
              <a:lnSpc>
                <a:spcPts val="3119"/>
              </a:lnSpc>
            </a:pPr>
            <a:r>
              <a:rPr lang="en-US" sz="2599">
                <a:solidFill>
                  <a:srgbClr val="000000"/>
                </a:solidFill>
                <a:latin typeface="Arial"/>
                <a:ea typeface="Arial"/>
                <a:cs typeface="Arial"/>
                <a:sym typeface="Arial"/>
              </a:rPr>
              <a:t> </a:t>
            </a:r>
          </a:p>
          <a:p>
            <a:pPr algn="just">
              <a:lnSpc>
                <a:spcPts val="3119"/>
              </a:lnSpc>
            </a:pPr>
          </a:p>
          <a:p>
            <a:pPr algn="just">
              <a:lnSpc>
                <a:spcPts val="3119"/>
              </a:lnSpc>
            </a:pPr>
          </a:p>
        </p:txBody>
      </p:sp>
      <p:sp>
        <p:nvSpPr>
          <p:cNvPr name="TextBox 9" id="9"/>
          <p:cNvSpPr txBox="true"/>
          <p:nvPr/>
        </p:nvSpPr>
        <p:spPr>
          <a:xfrm rot="0">
            <a:off x="6908864" y="4480665"/>
            <a:ext cx="4008120" cy="573938"/>
          </a:xfrm>
          <a:prstGeom prst="rect">
            <a:avLst/>
          </a:prstGeom>
        </p:spPr>
        <p:txBody>
          <a:bodyPr anchor="t" rtlCol="false" tIns="0" lIns="0" bIns="0" rIns="0">
            <a:spAutoFit/>
          </a:bodyPr>
          <a:lstStyle/>
          <a:p>
            <a:pPr algn="ctr">
              <a:lnSpc>
                <a:spcPts val="2160"/>
              </a:lnSpc>
            </a:pPr>
            <a:r>
              <a:rPr lang="en-US" sz="1800" b="true">
                <a:solidFill>
                  <a:srgbClr val="000000"/>
                </a:solidFill>
                <a:latin typeface="Arial Bold"/>
                <a:ea typeface="Arial Bold"/>
                <a:cs typeface="Arial Bold"/>
                <a:sym typeface="Arial Bold"/>
              </a:rPr>
              <a:t>Figura 9 </a:t>
            </a:r>
            <a:r>
              <a:rPr lang="en-US" sz="1800">
                <a:solidFill>
                  <a:srgbClr val="000000"/>
                </a:solidFill>
                <a:latin typeface="Arial"/>
                <a:ea typeface="Arial"/>
                <a:cs typeface="Arial"/>
                <a:sym typeface="Arial"/>
              </a:rPr>
              <a:t>– Altura do punho até o meio da palma da mão </a:t>
            </a:r>
          </a:p>
        </p:txBody>
      </p:sp>
      <p:sp>
        <p:nvSpPr>
          <p:cNvPr name="TextBox 10" id="10"/>
          <p:cNvSpPr txBox="true"/>
          <p:nvPr/>
        </p:nvSpPr>
        <p:spPr>
          <a:xfrm rot="0">
            <a:off x="8041796" y="8867137"/>
            <a:ext cx="2199446" cy="235391"/>
          </a:xfrm>
          <a:prstGeom prst="rect">
            <a:avLst/>
          </a:prstGeom>
        </p:spPr>
        <p:txBody>
          <a:bodyPr anchor="t" rtlCol="false" tIns="0" lIns="0" bIns="0" rIns="0">
            <a:spAutoFit/>
          </a:bodyPr>
          <a:lstStyle/>
          <a:p>
            <a:pPr algn="l">
              <a:lnSpc>
                <a:spcPts val="1680"/>
              </a:lnSpc>
            </a:pPr>
            <a:r>
              <a:rPr lang="en-US" sz="1400">
                <a:solidFill>
                  <a:srgbClr val="000000"/>
                </a:solidFill>
                <a:latin typeface="Arial"/>
                <a:ea typeface="Arial"/>
                <a:cs typeface="Arial"/>
                <a:sym typeface="Arial"/>
              </a:rPr>
              <a:t>Fonte: DE BARROS (2022)</a:t>
            </a:r>
          </a:p>
        </p:txBody>
      </p:sp>
      <p:grpSp>
        <p:nvGrpSpPr>
          <p:cNvPr name="Group 11" id="11"/>
          <p:cNvGrpSpPr/>
          <p:nvPr/>
        </p:nvGrpSpPr>
        <p:grpSpPr>
          <a:xfrm rot="0">
            <a:off x="6705600" y="5077473"/>
            <a:ext cx="4648200" cy="3757689"/>
            <a:chOff x="0" y="0"/>
            <a:chExt cx="6197600" cy="5010252"/>
          </a:xfrm>
        </p:grpSpPr>
        <p:sp>
          <p:nvSpPr>
            <p:cNvPr name="Freeform 12" id="12"/>
            <p:cNvSpPr/>
            <p:nvPr/>
          </p:nvSpPr>
          <p:spPr>
            <a:xfrm flipH="false" flipV="false" rot="0">
              <a:off x="0" y="0"/>
              <a:ext cx="6197600" cy="5010277"/>
            </a:xfrm>
            <a:custGeom>
              <a:avLst/>
              <a:gdLst/>
              <a:ahLst/>
              <a:cxnLst/>
              <a:rect r="r" b="b" t="t" l="l"/>
              <a:pathLst>
                <a:path h="5010277" w="6197600">
                  <a:moveTo>
                    <a:pt x="0" y="0"/>
                  </a:moveTo>
                  <a:lnTo>
                    <a:pt x="6197600" y="0"/>
                  </a:lnTo>
                  <a:lnTo>
                    <a:pt x="6197600" y="5010277"/>
                  </a:lnTo>
                  <a:lnTo>
                    <a:pt x="0" y="5010277"/>
                  </a:lnTo>
                  <a:lnTo>
                    <a:pt x="0" y="0"/>
                  </a:lnTo>
                  <a:close/>
                </a:path>
              </a:pathLst>
            </a:custGeom>
            <a:blipFill>
              <a:blip r:embed="rId8"/>
              <a:stretch>
                <a:fillRect l="0" t="0" r="0" b="-73041"/>
              </a:stretch>
            </a:blipFill>
          </p:spPr>
        </p:sp>
      </p:grpSp>
      <p:grpSp>
        <p:nvGrpSpPr>
          <p:cNvPr name="Group 13" id="13"/>
          <p:cNvGrpSpPr/>
          <p:nvPr/>
        </p:nvGrpSpPr>
        <p:grpSpPr>
          <a:xfrm rot="0">
            <a:off x="1288172" y="131929"/>
            <a:ext cx="1028700" cy="1028700"/>
            <a:chOff x="0" y="0"/>
            <a:chExt cx="1549298" cy="1549298"/>
          </a:xfrm>
        </p:grpSpPr>
        <p:sp>
          <p:nvSpPr>
            <p:cNvPr name="Freeform 14" id="14"/>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9"/>
              <a:stretch>
                <a:fillRect l="0" t="0" r="-1" b="-1"/>
              </a:stretch>
            </a:blipFill>
          </p:spPr>
        </p:sp>
      </p:grpSp>
      <p:sp>
        <p:nvSpPr>
          <p:cNvPr name="Freeform 15" id="15"/>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10"/>
            <a:stretch>
              <a:fillRect l="0" t="0" r="0" b="0"/>
            </a:stretch>
          </a:blipFill>
        </p:spPr>
      </p:sp>
      <p:grpSp>
        <p:nvGrpSpPr>
          <p:cNvPr name="Group 16" id="16"/>
          <p:cNvGrpSpPr/>
          <p:nvPr/>
        </p:nvGrpSpPr>
        <p:grpSpPr>
          <a:xfrm rot="0">
            <a:off x="3493365" y="1844678"/>
            <a:ext cx="11301260" cy="98889"/>
            <a:chOff x="0" y="0"/>
            <a:chExt cx="15068347" cy="131851"/>
          </a:xfrm>
        </p:grpSpPr>
        <p:sp>
          <p:nvSpPr>
            <p:cNvPr name="Freeform 17" id="17"/>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11"/>
              <a:stretch>
                <a:fillRect l="-15776" t="-7897" r="0" b="-7897"/>
              </a:stretch>
            </a:blipFill>
          </p:spPr>
        </p:sp>
      </p:grpSp>
      <p:sp>
        <p:nvSpPr>
          <p:cNvPr name="TextBox 18" id="18"/>
          <p:cNvSpPr txBox="true"/>
          <p:nvPr/>
        </p:nvSpPr>
        <p:spPr>
          <a:xfrm rot="0">
            <a:off x="17705070" y="98583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12</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93886" y="9135828"/>
            <a:ext cx="3174006" cy="2174881"/>
          </a:xfrm>
          <a:custGeom>
            <a:avLst/>
            <a:gdLst/>
            <a:ahLst/>
            <a:cxnLst/>
            <a:rect r="r" b="b" t="t" l="l"/>
            <a:pathLst>
              <a:path h="2174881" w="3174006">
                <a:moveTo>
                  <a:pt x="0" y="0"/>
                </a:moveTo>
                <a:lnTo>
                  <a:pt x="3174007" y="0"/>
                </a:lnTo>
                <a:lnTo>
                  <a:pt x="3174007" y="2174881"/>
                </a:lnTo>
                <a:lnTo>
                  <a:pt x="0" y="2174881"/>
                </a:lnTo>
                <a:lnTo>
                  <a:pt x="0" y="0"/>
                </a:lnTo>
                <a:close/>
              </a:path>
            </a:pathLst>
          </a:custGeom>
          <a:blipFill>
            <a:blip r:embed="rId2">
              <a:extLst>
                <a:ext uri="{96DAC541-7B7A-43D3-8B79-37D633B846F1}">
                  <asvg:svgBlip xmlns:asvg="http://schemas.microsoft.com/office/drawing/2016/SVG/main" r:embed="rId3"/>
                </a:ext>
              </a:extLst>
            </a:blip>
            <a:stretch>
              <a:fillRect l="0" t="-30" r="0" b="-29"/>
            </a:stretch>
          </a:blipFill>
        </p:spPr>
      </p:sp>
      <p:sp>
        <p:nvSpPr>
          <p:cNvPr name="Freeform 3" id="3"/>
          <p:cNvSpPr/>
          <p:nvPr/>
        </p:nvSpPr>
        <p:spPr>
          <a:xfrm flipH="false" flipV="false" rot="0">
            <a:off x="8912924" y="8890359"/>
            <a:ext cx="18750163" cy="2420350"/>
          </a:xfrm>
          <a:custGeom>
            <a:avLst/>
            <a:gdLst/>
            <a:ahLst/>
            <a:cxnLst/>
            <a:rect r="r" b="b" t="t" l="l"/>
            <a:pathLst>
              <a:path h="2420350" w="18750163">
                <a:moveTo>
                  <a:pt x="0" y="0"/>
                </a:moveTo>
                <a:lnTo>
                  <a:pt x="18750162" y="0"/>
                </a:lnTo>
                <a:lnTo>
                  <a:pt x="18750162" y="2420350"/>
                </a:lnTo>
                <a:lnTo>
                  <a:pt x="0" y="2420350"/>
                </a:lnTo>
                <a:lnTo>
                  <a:pt x="0" y="0"/>
                </a:lnTo>
                <a:close/>
              </a:path>
            </a:pathLst>
          </a:custGeom>
          <a:blipFill>
            <a:blip r:embed="rId4">
              <a:extLst>
                <a:ext uri="{96DAC541-7B7A-43D3-8B79-37D633B846F1}">
                  <asvg:svgBlip xmlns:asvg="http://schemas.microsoft.com/office/drawing/2016/SVG/main" r:embed="rId5"/>
                </a:ext>
              </a:extLst>
            </a:blip>
            <a:stretch>
              <a:fillRect l="0" t="-164" r="0" b="-163"/>
            </a:stretch>
          </a:blipFill>
        </p:spPr>
      </p:sp>
      <p:sp>
        <p:nvSpPr>
          <p:cNvPr name="TextBox 4" id="4"/>
          <p:cNvSpPr txBox="true"/>
          <p:nvPr/>
        </p:nvSpPr>
        <p:spPr>
          <a:xfrm rot="0">
            <a:off x="1531430" y="1132122"/>
            <a:ext cx="15225151" cy="762000"/>
          </a:xfrm>
          <a:prstGeom prst="rect">
            <a:avLst/>
          </a:prstGeom>
        </p:spPr>
        <p:txBody>
          <a:bodyPr anchor="t" rtlCol="false" tIns="0" lIns="0" bIns="0" rIns="0">
            <a:spAutoFit/>
          </a:bodyPr>
          <a:lstStyle/>
          <a:p>
            <a:pPr algn="ctr">
              <a:lnSpc>
                <a:spcPts val="5759"/>
              </a:lnSpc>
            </a:pPr>
            <a:r>
              <a:rPr lang="en-US" sz="4800">
                <a:solidFill>
                  <a:srgbClr val="191919"/>
                </a:solidFill>
                <a:latin typeface="Arial"/>
                <a:ea typeface="Arial"/>
                <a:cs typeface="Arial"/>
                <a:sym typeface="Arial"/>
              </a:rPr>
              <a:t>RESULTADOS E DISCUSSÃO</a:t>
            </a:r>
          </a:p>
        </p:txBody>
      </p:sp>
      <p:sp>
        <p:nvSpPr>
          <p:cNvPr name="Freeform 5" id="5"/>
          <p:cNvSpPr/>
          <p:nvPr/>
        </p:nvSpPr>
        <p:spPr>
          <a:xfrm flipH="false" flipV="false" rot="9255660">
            <a:off x="16613362" y="-1087441"/>
            <a:ext cx="3174006" cy="2174881"/>
          </a:xfrm>
          <a:custGeom>
            <a:avLst/>
            <a:gdLst/>
            <a:ahLst/>
            <a:cxnLst/>
            <a:rect r="r" b="b" t="t" l="l"/>
            <a:pathLst>
              <a:path h="2174881" w="3174006">
                <a:moveTo>
                  <a:pt x="0" y="0"/>
                </a:moveTo>
                <a:lnTo>
                  <a:pt x="3174006" y="0"/>
                </a:lnTo>
                <a:lnTo>
                  <a:pt x="3174006" y="2174882"/>
                </a:lnTo>
                <a:lnTo>
                  <a:pt x="0" y="2174882"/>
                </a:lnTo>
                <a:lnTo>
                  <a:pt x="0" y="0"/>
                </a:lnTo>
                <a:close/>
              </a:path>
            </a:pathLst>
          </a:custGeom>
          <a:blipFill>
            <a:blip r:embed="rId2">
              <a:extLst>
                <a:ext uri="{96DAC541-7B7A-43D3-8B79-37D633B846F1}">
                  <asvg:svgBlip xmlns:asvg="http://schemas.microsoft.com/office/drawing/2016/SVG/main" r:embed="rId3"/>
                </a:ext>
              </a:extLst>
            </a:blip>
            <a:stretch>
              <a:fillRect l="0" t="-30" r="0" b="-29"/>
            </a:stretch>
          </a:blipFill>
        </p:spPr>
      </p:sp>
      <p:sp>
        <p:nvSpPr>
          <p:cNvPr name="Freeform 6" id="6"/>
          <p:cNvSpPr/>
          <p:nvPr/>
        </p:nvSpPr>
        <p:spPr>
          <a:xfrm flipH="false" flipV="false" rot="5400000">
            <a:off x="16488146" y="232220"/>
            <a:ext cx="2819667" cy="1082821"/>
          </a:xfrm>
          <a:custGeom>
            <a:avLst/>
            <a:gdLst/>
            <a:ahLst/>
            <a:cxnLst/>
            <a:rect r="r" b="b" t="t" l="l"/>
            <a:pathLst>
              <a:path h="1082821" w="2819667">
                <a:moveTo>
                  <a:pt x="0" y="0"/>
                </a:moveTo>
                <a:lnTo>
                  <a:pt x="2819667" y="0"/>
                </a:lnTo>
                <a:lnTo>
                  <a:pt x="2819667" y="1082821"/>
                </a:lnTo>
                <a:lnTo>
                  <a:pt x="0" y="1082821"/>
                </a:lnTo>
                <a:lnTo>
                  <a:pt x="0" y="0"/>
                </a:lnTo>
                <a:close/>
              </a:path>
            </a:pathLst>
          </a:custGeom>
          <a:blipFill>
            <a:blip r:embed="rId6">
              <a:extLst>
                <a:ext uri="{96DAC541-7B7A-43D3-8B79-37D633B846F1}">
                  <asvg:svgBlip xmlns:asvg="http://schemas.microsoft.com/office/drawing/2016/SVG/main" r:embed="rId7"/>
                </a:ext>
              </a:extLst>
            </a:blip>
            <a:stretch>
              <a:fillRect l="0" t="-414" r="0" b="-414"/>
            </a:stretch>
          </a:blipFill>
        </p:spPr>
      </p:sp>
      <p:sp>
        <p:nvSpPr>
          <p:cNvPr name="Freeform 7" id="7"/>
          <p:cNvSpPr/>
          <p:nvPr/>
        </p:nvSpPr>
        <p:spPr>
          <a:xfrm flipH="false" flipV="false" rot="-5400000">
            <a:off x="-881882" y="9295409"/>
            <a:ext cx="2819667" cy="1082821"/>
          </a:xfrm>
          <a:custGeom>
            <a:avLst/>
            <a:gdLst/>
            <a:ahLst/>
            <a:cxnLst/>
            <a:rect r="r" b="b" t="t" l="l"/>
            <a:pathLst>
              <a:path h="1082821" w="2819667">
                <a:moveTo>
                  <a:pt x="0" y="0"/>
                </a:moveTo>
                <a:lnTo>
                  <a:pt x="2819667" y="0"/>
                </a:lnTo>
                <a:lnTo>
                  <a:pt x="2819667" y="1082821"/>
                </a:lnTo>
                <a:lnTo>
                  <a:pt x="0" y="1082821"/>
                </a:lnTo>
                <a:lnTo>
                  <a:pt x="0" y="0"/>
                </a:lnTo>
                <a:close/>
              </a:path>
            </a:pathLst>
          </a:custGeom>
          <a:blipFill>
            <a:blip r:embed="rId6">
              <a:extLst>
                <a:ext uri="{96DAC541-7B7A-43D3-8B79-37D633B846F1}">
                  <asvg:svgBlip xmlns:asvg="http://schemas.microsoft.com/office/drawing/2016/SVG/main" r:embed="rId7"/>
                </a:ext>
              </a:extLst>
            </a:blip>
            <a:stretch>
              <a:fillRect l="0" t="-414" r="0" b="-414"/>
            </a:stretch>
          </a:blipFill>
        </p:spPr>
      </p:sp>
      <p:sp>
        <p:nvSpPr>
          <p:cNvPr name="TextBox 8" id="8"/>
          <p:cNvSpPr txBox="true"/>
          <p:nvPr/>
        </p:nvSpPr>
        <p:spPr>
          <a:xfrm rot="0">
            <a:off x="7407269" y="2627147"/>
            <a:ext cx="3473453" cy="296942"/>
          </a:xfrm>
          <a:prstGeom prst="rect">
            <a:avLst/>
          </a:prstGeom>
        </p:spPr>
        <p:txBody>
          <a:bodyPr anchor="t" rtlCol="false" tIns="0" lIns="0" bIns="0" rIns="0">
            <a:spAutoFit/>
          </a:bodyPr>
          <a:lstStyle/>
          <a:p>
            <a:pPr algn="l">
              <a:lnSpc>
                <a:spcPts val="2160"/>
              </a:lnSpc>
            </a:pPr>
            <a:r>
              <a:rPr lang="en-US" sz="1800" b="true">
                <a:solidFill>
                  <a:srgbClr val="000000"/>
                </a:solidFill>
                <a:latin typeface="Arial Bold"/>
                <a:ea typeface="Arial Bold"/>
                <a:cs typeface="Arial Bold"/>
                <a:sym typeface="Arial Bold"/>
              </a:rPr>
              <a:t>Figura 11 </a:t>
            </a:r>
            <a:r>
              <a:rPr lang="en-US" sz="1800">
                <a:solidFill>
                  <a:srgbClr val="000000"/>
                </a:solidFill>
                <a:latin typeface="Arial"/>
                <a:ea typeface="Arial"/>
                <a:cs typeface="Arial"/>
                <a:sym typeface="Arial"/>
              </a:rPr>
              <a:t>– Prontuário eletrônico</a:t>
            </a:r>
          </a:p>
        </p:txBody>
      </p:sp>
      <p:sp>
        <p:nvSpPr>
          <p:cNvPr name="TextBox 9" id="9"/>
          <p:cNvSpPr txBox="true"/>
          <p:nvPr/>
        </p:nvSpPr>
        <p:spPr>
          <a:xfrm rot="0">
            <a:off x="8044272" y="9008602"/>
            <a:ext cx="2199446" cy="235391"/>
          </a:xfrm>
          <a:prstGeom prst="rect">
            <a:avLst/>
          </a:prstGeom>
        </p:spPr>
        <p:txBody>
          <a:bodyPr anchor="t" rtlCol="false" tIns="0" lIns="0" bIns="0" rIns="0">
            <a:spAutoFit/>
          </a:bodyPr>
          <a:lstStyle/>
          <a:p>
            <a:pPr algn="l">
              <a:lnSpc>
                <a:spcPts val="1680"/>
              </a:lnSpc>
            </a:pPr>
            <a:r>
              <a:rPr lang="en-US" sz="1400">
                <a:solidFill>
                  <a:srgbClr val="000000"/>
                </a:solidFill>
                <a:latin typeface="Arial"/>
                <a:ea typeface="Arial"/>
                <a:cs typeface="Arial"/>
                <a:sym typeface="Arial"/>
              </a:rPr>
              <a:t>Fonte: Elaboração própria</a:t>
            </a:r>
          </a:p>
        </p:txBody>
      </p:sp>
      <p:grpSp>
        <p:nvGrpSpPr>
          <p:cNvPr name="Group 10" id="10"/>
          <p:cNvGrpSpPr/>
          <p:nvPr/>
        </p:nvGrpSpPr>
        <p:grpSpPr>
          <a:xfrm rot="0">
            <a:off x="5943600" y="2969809"/>
            <a:ext cx="5638800" cy="5920464"/>
            <a:chOff x="0" y="0"/>
            <a:chExt cx="7518400" cy="7893952"/>
          </a:xfrm>
        </p:grpSpPr>
        <p:sp>
          <p:nvSpPr>
            <p:cNvPr name="Freeform 11" id="11"/>
            <p:cNvSpPr/>
            <p:nvPr/>
          </p:nvSpPr>
          <p:spPr>
            <a:xfrm flipH="false" flipV="false" rot="0">
              <a:off x="0" y="0"/>
              <a:ext cx="7518400" cy="7893939"/>
            </a:xfrm>
            <a:custGeom>
              <a:avLst/>
              <a:gdLst/>
              <a:ahLst/>
              <a:cxnLst/>
              <a:rect r="r" b="b" t="t" l="l"/>
              <a:pathLst>
                <a:path h="7893939" w="7518400">
                  <a:moveTo>
                    <a:pt x="0" y="0"/>
                  </a:moveTo>
                  <a:lnTo>
                    <a:pt x="7518400" y="0"/>
                  </a:lnTo>
                  <a:lnTo>
                    <a:pt x="7518400" y="7893939"/>
                  </a:lnTo>
                  <a:lnTo>
                    <a:pt x="0" y="7893939"/>
                  </a:lnTo>
                  <a:lnTo>
                    <a:pt x="0" y="0"/>
                  </a:lnTo>
                  <a:close/>
                </a:path>
              </a:pathLst>
            </a:custGeom>
            <a:blipFill>
              <a:blip r:embed="rId8"/>
              <a:stretch>
                <a:fillRect l="0" t="-51038" r="0" b="-51039"/>
              </a:stretch>
            </a:blipFill>
          </p:spPr>
        </p:sp>
      </p:grpSp>
      <p:grpSp>
        <p:nvGrpSpPr>
          <p:cNvPr name="Group 12" id="12"/>
          <p:cNvGrpSpPr/>
          <p:nvPr/>
        </p:nvGrpSpPr>
        <p:grpSpPr>
          <a:xfrm rot="0">
            <a:off x="1288172" y="131929"/>
            <a:ext cx="1028700" cy="1028700"/>
            <a:chOff x="0" y="0"/>
            <a:chExt cx="1549298" cy="1549298"/>
          </a:xfrm>
        </p:grpSpPr>
        <p:sp>
          <p:nvSpPr>
            <p:cNvPr name="Freeform 13" id="13"/>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9"/>
              <a:stretch>
                <a:fillRect l="0" t="0" r="-1" b="-1"/>
              </a:stretch>
            </a:blipFill>
          </p:spPr>
        </p:sp>
      </p:grpSp>
      <p:sp>
        <p:nvSpPr>
          <p:cNvPr name="Freeform 14" id="14"/>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10"/>
            <a:stretch>
              <a:fillRect l="0" t="0" r="0" b="0"/>
            </a:stretch>
          </a:blipFill>
        </p:spPr>
      </p:sp>
      <p:grpSp>
        <p:nvGrpSpPr>
          <p:cNvPr name="Group 15" id="15"/>
          <p:cNvGrpSpPr/>
          <p:nvPr/>
        </p:nvGrpSpPr>
        <p:grpSpPr>
          <a:xfrm rot="0">
            <a:off x="3493365" y="1844678"/>
            <a:ext cx="11301260" cy="98889"/>
            <a:chOff x="0" y="0"/>
            <a:chExt cx="15068347" cy="131851"/>
          </a:xfrm>
        </p:grpSpPr>
        <p:sp>
          <p:nvSpPr>
            <p:cNvPr name="Freeform 16" id="16"/>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11"/>
              <a:stretch>
                <a:fillRect l="-15776" t="-7897" r="0" b="-7897"/>
              </a:stretch>
            </a:blipFill>
          </p:spPr>
        </p:sp>
      </p:grpSp>
      <p:sp>
        <p:nvSpPr>
          <p:cNvPr name="TextBox 17" id="17"/>
          <p:cNvSpPr txBox="true"/>
          <p:nvPr/>
        </p:nvSpPr>
        <p:spPr>
          <a:xfrm rot="0">
            <a:off x="17705070" y="98583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13</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531572" y="1132122"/>
            <a:ext cx="15225151" cy="762000"/>
          </a:xfrm>
          <a:prstGeom prst="rect">
            <a:avLst/>
          </a:prstGeom>
        </p:spPr>
        <p:txBody>
          <a:bodyPr anchor="t" rtlCol="false" tIns="0" lIns="0" bIns="0" rIns="0">
            <a:spAutoFit/>
          </a:bodyPr>
          <a:lstStyle/>
          <a:p>
            <a:pPr algn="ctr">
              <a:lnSpc>
                <a:spcPts val="5759"/>
              </a:lnSpc>
            </a:pPr>
            <a:r>
              <a:rPr lang="en-US" sz="4800">
                <a:solidFill>
                  <a:srgbClr val="191919"/>
                </a:solidFill>
                <a:latin typeface="Arial"/>
                <a:ea typeface="Arial"/>
                <a:cs typeface="Arial"/>
                <a:sym typeface="Arial"/>
              </a:rPr>
              <a:t>CONCLUSÃO</a:t>
            </a:r>
          </a:p>
        </p:txBody>
      </p:sp>
      <p:sp>
        <p:nvSpPr>
          <p:cNvPr name="Freeform 3" id="3"/>
          <p:cNvSpPr/>
          <p:nvPr/>
        </p:nvSpPr>
        <p:spPr>
          <a:xfrm flipH="false" flipV="false" rot="0">
            <a:off x="-327725" y="-321328"/>
            <a:ext cx="19367278" cy="12268200"/>
          </a:xfrm>
          <a:custGeom>
            <a:avLst/>
            <a:gdLst/>
            <a:ahLst/>
            <a:cxnLst/>
            <a:rect r="r" b="b" t="t" l="l"/>
            <a:pathLst>
              <a:path h="12268200" w="19367278">
                <a:moveTo>
                  <a:pt x="0" y="0"/>
                </a:moveTo>
                <a:lnTo>
                  <a:pt x="19367278" y="0"/>
                </a:lnTo>
                <a:lnTo>
                  <a:pt x="19367278" y="12268200"/>
                </a:lnTo>
                <a:lnTo>
                  <a:pt x="0" y="12268200"/>
                </a:lnTo>
                <a:lnTo>
                  <a:pt x="0" y="0"/>
                </a:lnTo>
                <a:close/>
              </a:path>
            </a:pathLst>
          </a:custGeom>
          <a:blipFill>
            <a:blip r:embed="rId2">
              <a:extLst>
                <a:ext uri="{96DAC541-7B7A-43D3-8B79-37D633B846F1}">
                  <asvg:svgBlip xmlns:asvg="http://schemas.microsoft.com/office/drawing/2016/SVG/main" r:embed="rId3"/>
                </a:ext>
              </a:extLst>
            </a:blip>
            <a:stretch>
              <a:fillRect l="-7320" t="0" r="-7320" b="0"/>
            </a:stretch>
          </a:blipFill>
        </p:spPr>
      </p:sp>
      <p:sp>
        <p:nvSpPr>
          <p:cNvPr name="Freeform 4" id="4"/>
          <p:cNvSpPr/>
          <p:nvPr/>
        </p:nvSpPr>
        <p:spPr>
          <a:xfrm flipH="false" flipV="false" rot="-6111180">
            <a:off x="-643166" y="8173774"/>
            <a:ext cx="2471471" cy="3459328"/>
          </a:xfrm>
          <a:custGeom>
            <a:avLst/>
            <a:gdLst/>
            <a:ahLst/>
            <a:cxnLst/>
            <a:rect r="r" b="b" t="t" l="l"/>
            <a:pathLst>
              <a:path h="3459328" w="2471471">
                <a:moveTo>
                  <a:pt x="0" y="0"/>
                </a:moveTo>
                <a:lnTo>
                  <a:pt x="2471471" y="0"/>
                </a:lnTo>
                <a:lnTo>
                  <a:pt x="2471471" y="3459328"/>
                </a:lnTo>
                <a:lnTo>
                  <a:pt x="0" y="3459328"/>
                </a:lnTo>
                <a:lnTo>
                  <a:pt x="0" y="0"/>
                </a:lnTo>
                <a:close/>
              </a:path>
            </a:pathLst>
          </a:custGeom>
          <a:blipFill>
            <a:blip r:embed="rId4">
              <a:extLst>
                <a:ext uri="{96DAC541-7B7A-43D3-8B79-37D633B846F1}">
                  <asvg:svgBlip xmlns:asvg="http://schemas.microsoft.com/office/drawing/2016/SVG/main" r:embed="rId5"/>
                </a:ext>
              </a:extLst>
            </a:blip>
            <a:stretch>
              <a:fillRect l="0" t="-10" r="0" b="-10"/>
            </a:stretch>
          </a:blipFill>
        </p:spPr>
      </p:sp>
      <p:sp>
        <p:nvSpPr>
          <p:cNvPr name="TextBox 5" id="5"/>
          <p:cNvSpPr txBox="true"/>
          <p:nvPr/>
        </p:nvSpPr>
        <p:spPr>
          <a:xfrm rot="0">
            <a:off x="2172776" y="2626795"/>
            <a:ext cx="13942447" cy="3923759"/>
          </a:xfrm>
          <a:prstGeom prst="rect">
            <a:avLst/>
          </a:prstGeom>
        </p:spPr>
        <p:txBody>
          <a:bodyPr anchor="t" rtlCol="false" tIns="0" lIns="0" bIns="0" rIns="0">
            <a:spAutoFit/>
          </a:bodyPr>
          <a:lstStyle/>
          <a:p>
            <a:pPr algn="just">
              <a:lnSpc>
                <a:spcPts val="3120"/>
              </a:lnSpc>
            </a:pPr>
            <a:r>
              <a:rPr lang="en-US" sz="2600">
                <a:solidFill>
                  <a:srgbClr val="000000"/>
                </a:solidFill>
                <a:latin typeface="Arial"/>
                <a:ea typeface="Arial"/>
                <a:cs typeface="Arial"/>
                <a:sym typeface="Arial"/>
              </a:rPr>
              <a:t>Por meio dos dados obitidos na coleta, foi possível alcançar alto grau de correlação para a equação de circuinferência (R² = 0,794) e comprimento de antebraço (R² = 0,830), circunferência do punho (R² = 0,673)  e palma da mão (R² = 0,536), demonstrando precisão e confiabilidade das equações, mesmo com uma pequena amostra da população brasileira, conseguindo assim, um prontuário com alta confiabildade, eficiência e facilidade no atendimento.</a:t>
            </a:r>
          </a:p>
          <a:p>
            <a:pPr algn="just">
              <a:lnSpc>
                <a:spcPts val="3120"/>
              </a:lnSpc>
            </a:pPr>
            <a:r>
              <a:rPr lang="en-US" sz="2600">
                <a:solidFill>
                  <a:srgbClr val="000000"/>
                </a:solidFill>
                <a:latin typeface="Arial"/>
                <a:ea typeface="Arial"/>
                <a:cs typeface="Arial"/>
                <a:sym typeface="Arial"/>
              </a:rPr>
              <a:t>Concluímos também, que na equação da altura do punho até o meio da palma da mão (R² = 0,119), demonstrou baixo grau de correlação, devido a insuficiência de variáveis explicativas e uma amostra consideravelmente pequena.</a:t>
            </a:r>
          </a:p>
          <a:p>
            <a:pPr algn="just">
              <a:lnSpc>
                <a:spcPts val="3120"/>
              </a:lnSpc>
            </a:pPr>
          </a:p>
        </p:txBody>
      </p:sp>
      <p:grpSp>
        <p:nvGrpSpPr>
          <p:cNvPr name="Group 6" id="6"/>
          <p:cNvGrpSpPr/>
          <p:nvPr/>
        </p:nvGrpSpPr>
        <p:grpSpPr>
          <a:xfrm rot="0">
            <a:off x="1288172" y="131929"/>
            <a:ext cx="1028700" cy="1028700"/>
            <a:chOff x="0" y="0"/>
            <a:chExt cx="1549298" cy="1549298"/>
          </a:xfrm>
        </p:grpSpPr>
        <p:sp>
          <p:nvSpPr>
            <p:cNvPr name="Freeform 7" id="7"/>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6"/>
              <a:stretch>
                <a:fillRect l="0" t="0" r="-1" b="-1"/>
              </a:stretch>
            </a:blipFill>
          </p:spPr>
        </p:sp>
      </p:grpSp>
      <p:sp>
        <p:nvSpPr>
          <p:cNvPr name="Freeform 8" id="8"/>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7"/>
            <a:stretch>
              <a:fillRect l="0" t="0" r="0" b="0"/>
            </a:stretch>
          </a:blipFill>
        </p:spPr>
      </p:sp>
      <p:grpSp>
        <p:nvGrpSpPr>
          <p:cNvPr name="Group 9" id="9"/>
          <p:cNvGrpSpPr/>
          <p:nvPr/>
        </p:nvGrpSpPr>
        <p:grpSpPr>
          <a:xfrm rot="0">
            <a:off x="3493365" y="1844678"/>
            <a:ext cx="11301260" cy="98889"/>
            <a:chOff x="0" y="0"/>
            <a:chExt cx="15068347" cy="131851"/>
          </a:xfrm>
        </p:grpSpPr>
        <p:sp>
          <p:nvSpPr>
            <p:cNvPr name="Freeform 10" id="10"/>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8"/>
              <a:stretch>
                <a:fillRect l="-15776" t="-7897" r="0" b="-7897"/>
              </a:stretch>
            </a:blipFill>
          </p:spPr>
        </p:sp>
      </p:grpSp>
      <p:sp>
        <p:nvSpPr>
          <p:cNvPr name="TextBox 11" id="11"/>
          <p:cNvSpPr txBox="true"/>
          <p:nvPr/>
        </p:nvSpPr>
        <p:spPr>
          <a:xfrm rot="0">
            <a:off x="17705070" y="98583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14</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236734" y="-1096080"/>
            <a:ext cx="2796064" cy="3575009"/>
          </a:xfrm>
          <a:custGeom>
            <a:avLst/>
            <a:gdLst/>
            <a:ahLst/>
            <a:cxnLst/>
            <a:rect r="r" b="b" t="t" l="l"/>
            <a:pathLst>
              <a:path h="3575009" w="2796064">
                <a:moveTo>
                  <a:pt x="0" y="0"/>
                </a:moveTo>
                <a:lnTo>
                  <a:pt x="2796064" y="0"/>
                </a:lnTo>
                <a:lnTo>
                  <a:pt x="2796064" y="3575009"/>
                </a:lnTo>
                <a:lnTo>
                  <a:pt x="0" y="3575009"/>
                </a:lnTo>
                <a:lnTo>
                  <a:pt x="0" y="0"/>
                </a:lnTo>
                <a:close/>
              </a:path>
            </a:pathLst>
          </a:custGeom>
          <a:blipFill>
            <a:blip r:embed="rId2">
              <a:extLst>
                <a:ext uri="{96DAC541-7B7A-43D3-8B79-37D633B846F1}">
                  <asvg:svgBlip xmlns:asvg="http://schemas.microsoft.com/office/drawing/2016/SVG/main" r:embed="rId3"/>
                </a:ext>
              </a:extLst>
            </a:blip>
            <a:stretch>
              <a:fillRect l="0" t="-12" r="0" b="-12"/>
            </a:stretch>
          </a:blipFill>
        </p:spPr>
      </p:sp>
      <p:sp>
        <p:nvSpPr>
          <p:cNvPr name="TextBox 3" id="3"/>
          <p:cNvSpPr txBox="true"/>
          <p:nvPr/>
        </p:nvSpPr>
        <p:spPr>
          <a:xfrm rot="0">
            <a:off x="1531430" y="1132122"/>
            <a:ext cx="15225151" cy="762000"/>
          </a:xfrm>
          <a:prstGeom prst="rect">
            <a:avLst/>
          </a:prstGeom>
        </p:spPr>
        <p:txBody>
          <a:bodyPr anchor="t" rtlCol="false" tIns="0" lIns="0" bIns="0" rIns="0">
            <a:spAutoFit/>
          </a:bodyPr>
          <a:lstStyle/>
          <a:p>
            <a:pPr algn="ctr">
              <a:lnSpc>
                <a:spcPts val="5759"/>
              </a:lnSpc>
            </a:pPr>
            <a:r>
              <a:rPr lang="en-US" sz="4800">
                <a:solidFill>
                  <a:srgbClr val="191919"/>
                </a:solidFill>
                <a:latin typeface="Arial"/>
                <a:ea typeface="Arial"/>
                <a:cs typeface="Arial"/>
                <a:sym typeface="Arial"/>
              </a:rPr>
              <a:t>REFERÊNCIA</a:t>
            </a:r>
          </a:p>
        </p:txBody>
      </p:sp>
      <p:sp>
        <p:nvSpPr>
          <p:cNvPr name="Freeform 4" id="4"/>
          <p:cNvSpPr/>
          <p:nvPr/>
        </p:nvSpPr>
        <p:spPr>
          <a:xfrm flipH="false" flipV="false" rot="0">
            <a:off x="-228600" y="-494290"/>
            <a:ext cx="19583400" cy="18659208"/>
          </a:xfrm>
          <a:custGeom>
            <a:avLst/>
            <a:gdLst/>
            <a:ahLst/>
            <a:cxnLst/>
            <a:rect r="r" b="b" t="t" l="l"/>
            <a:pathLst>
              <a:path h="18659208" w="19583400">
                <a:moveTo>
                  <a:pt x="0" y="0"/>
                </a:moveTo>
                <a:lnTo>
                  <a:pt x="19583400" y="0"/>
                </a:lnTo>
                <a:lnTo>
                  <a:pt x="19583400" y="18659208"/>
                </a:lnTo>
                <a:lnTo>
                  <a:pt x="0" y="18659208"/>
                </a:lnTo>
                <a:lnTo>
                  <a:pt x="0" y="0"/>
                </a:lnTo>
                <a:close/>
              </a:path>
            </a:pathLst>
          </a:custGeom>
          <a:blipFill>
            <a:blip r:embed="rId4">
              <a:extLst>
                <a:ext uri="{96DAC541-7B7A-43D3-8B79-37D633B846F1}">
                  <asvg:svgBlip xmlns:asvg="http://schemas.microsoft.com/office/drawing/2016/SVG/main" r:embed="rId5"/>
                </a:ext>
              </a:extLst>
            </a:blip>
            <a:stretch>
              <a:fillRect l="0" t="-3012" r="0" b="-3012"/>
            </a:stretch>
          </a:blipFill>
        </p:spPr>
      </p:sp>
      <p:sp>
        <p:nvSpPr>
          <p:cNvPr name="Freeform 5" id="5"/>
          <p:cNvSpPr/>
          <p:nvPr/>
        </p:nvSpPr>
        <p:spPr>
          <a:xfrm flipH="false" flipV="false" rot="5400000">
            <a:off x="-1057189" y="9964617"/>
            <a:ext cx="2788148" cy="1070715"/>
          </a:xfrm>
          <a:custGeom>
            <a:avLst/>
            <a:gdLst/>
            <a:ahLst/>
            <a:cxnLst/>
            <a:rect r="r" b="b" t="t" l="l"/>
            <a:pathLst>
              <a:path h="1070715" w="2788148">
                <a:moveTo>
                  <a:pt x="0" y="0"/>
                </a:moveTo>
                <a:lnTo>
                  <a:pt x="2788148" y="0"/>
                </a:lnTo>
                <a:lnTo>
                  <a:pt x="2788148" y="1070715"/>
                </a:lnTo>
                <a:lnTo>
                  <a:pt x="0" y="1070715"/>
                </a:lnTo>
                <a:lnTo>
                  <a:pt x="0" y="0"/>
                </a:lnTo>
                <a:close/>
              </a:path>
            </a:pathLst>
          </a:custGeom>
          <a:blipFill>
            <a:blip r:embed="rId6">
              <a:extLst>
                <a:ext uri="{96DAC541-7B7A-43D3-8B79-37D633B846F1}">
                  <asvg:svgBlip xmlns:asvg="http://schemas.microsoft.com/office/drawing/2016/SVG/main" r:embed="rId7"/>
                </a:ext>
              </a:extLst>
            </a:blip>
            <a:stretch>
              <a:fillRect l="0" t="-213" r="0" b="-214"/>
            </a:stretch>
          </a:blipFill>
        </p:spPr>
      </p:sp>
      <p:sp>
        <p:nvSpPr>
          <p:cNvPr name="TextBox 6" id="6"/>
          <p:cNvSpPr txBox="true"/>
          <p:nvPr/>
        </p:nvSpPr>
        <p:spPr>
          <a:xfrm rot="0">
            <a:off x="2625300" y="3532451"/>
            <a:ext cx="13380720" cy="1095294"/>
          </a:xfrm>
          <a:prstGeom prst="rect">
            <a:avLst/>
          </a:prstGeom>
        </p:spPr>
        <p:txBody>
          <a:bodyPr anchor="t" rtlCol="false" tIns="0" lIns="0" bIns="0" rIns="0">
            <a:spAutoFit/>
          </a:bodyPr>
          <a:lstStyle/>
          <a:p>
            <a:pPr algn="just">
              <a:lnSpc>
                <a:spcPts val="2880"/>
              </a:lnSpc>
            </a:pPr>
            <a:r>
              <a:rPr lang="en-US" sz="2400">
                <a:solidFill>
                  <a:srgbClr val="000000"/>
                </a:solidFill>
                <a:latin typeface="Arial"/>
                <a:ea typeface="Arial"/>
                <a:cs typeface="Arial"/>
                <a:sym typeface="Arial"/>
              </a:rPr>
              <a:t>[2] COURT-BROWN, Charles M.; CAESAR, Ben. Epidemiology of adult fractures: a review. </a:t>
            </a:r>
            <a:r>
              <a:rPr lang="en-US" sz="2400" b="true">
                <a:solidFill>
                  <a:srgbClr val="000000"/>
                </a:solidFill>
                <a:latin typeface="Arial Bold"/>
                <a:ea typeface="Arial Bold"/>
                <a:cs typeface="Arial Bold"/>
                <a:sym typeface="Arial Bold"/>
              </a:rPr>
              <a:t>Injury</a:t>
            </a:r>
            <a:r>
              <a:rPr lang="en-US" sz="2400">
                <a:solidFill>
                  <a:srgbClr val="000000"/>
                </a:solidFill>
                <a:latin typeface="Arial"/>
                <a:ea typeface="Arial"/>
                <a:cs typeface="Arial"/>
                <a:sym typeface="Arial"/>
              </a:rPr>
              <a:t>, v. 37, n. 8, p. 691-697, 2006.</a:t>
            </a:r>
          </a:p>
          <a:p>
            <a:pPr algn="just">
              <a:lnSpc>
                <a:spcPts val="2880"/>
              </a:lnSpc>
            </a:pPr>
          </a:p>
        </p:txBody>
      </p:sp>
      <p:sp>
        <p:nvSpPr>
          <p:cNvPr name="TextBox 7" id="7"/>
          <p:cNvSpPr txBox="true"/>
          <p:nvPr/>
        </p:nvSpPr>
        <p:spPr>
          <a:xfrm rot="0">
            <a:off x="2632224" y="5668566"/>
            <a:ext cx="13380720" cy="1457217"/>
          </a:xfrm>
          <a:prstGeom prst="rect">
            <a:avLst/>
          </a:prstGeom>
        </p:spPr>
        <p:txBody>
          <a:bodyPr anchor="t" rtlCol="false" tIns="0" lIns="0" bIns="0" rIns="0">
            <a:spAutoFit/>
          </a:bodyPr>
          <a:lstStyle/>
          <a:p>
            <a:pPr algn="just">
              <a:lnSpc>
                <a:spcPts val="2879"/>
              </a:lnSpc>
            </a:pPr>
            <a:r>
              <a:rPr lang="en-US" sz="2400">
                <a:solidFill>
                  <a:srgbClr val="000000"/>
                </a:solidFill>
                <a:latin typeface="Arial"/>
                <a:ea typeface="Arial"/>
                <a:cs typeface="Arial"/>
                <a:sym typeface="Arial"/>
              </a:rPr>
              <a:t>[4] Gaibor, G. G., Thomaz, L. D. G. R., Borges, C. S., Ruschel, P. H., &amp; Pignataro, M. B. (2020). Avaliação radiográfica dos pacientes submetidos a fixação percutânea com parafuso maciço para tratamento de fraturas da extremidade distal do radio. </a:t>
            </a:r>
            <a:r>
              <a:rPr lang="en-US" sz="2400" b="true">
                <a:solidFill>
                  <a:srgbClr val="000000"/>
                </a:solidFill>
                <a:latin typeface="Arial Bold"/>
                <a:ea typeface="Arial Bold"/>
                <a:cs typeface="Arial Bold"/>
                <a:sym typeface="Arial Bold"/>
              </a:rPr>
              <a:t>Revista Brasileira de Ortopedia</a:t>
            </a:r>
            <a:r>
              <a:rPr lang="en-US" sz="2400">
                <a:solidFill>
                  <a:srgbClr val="000000"/>
                </a:solidFill>
                <a:latin typeface="Arial"/>
                <a:ea typeface="Arial"/>
                <a:cs typeface="Arial"/>
                <a:sym typeface="Arial"/>
              </a:rPr>
              <a:t>, v. 55, p. 605-611, 2020.</a:t>
            </a:r>
          </a:p>
        </p:txBody>
      </p:sp>
      <p:sp>
        <p:nvSpPr>
          <p:cNvPr name="TextBox 8" id="8"/>
          <p:cNvSpPr txBox="true"/>
          <p:nvPr/>
        </p:nvSpPr>
        <p:spPr>
          <a:xfrm rot="0">
            <a:off x="2647464" y="4486561"/>
            <a:ext cx="13380720" cy="1095294"/>
          </a:xfrm>
          <a:prstGeom prst="rect">
            <a:avLst/>
          </a:prstGeom>
        </p:spPr>
        <p:txBody>
          <a:bodyPr anchor="t" rtlCol="false" tIns="0" lIns="0" bIns="0" rIns="0">
            <a:spAutoFit/>
          </a:bodyPr>
          <a:lstStyle/>
          <a:p>
            <a:pPr algn="just">
              <a:lnSpc>
                <a:spcPts val="2879"/>
              </a:lnSpc>
            </a:pPr>
            <a:r>
              <a:rPr lang="en-US" sz="2400">
                <a:solidFill>
                  <a:srgbClr val="000000"/>
                </a:solidFill>
                <a:latin typeface="Arial"/>
                <a:ea typeface="Arial"/>
                <a:cs typeface="Arial"/>
                <a:sym typeface="Arial"/>
              </a:rPr>
              <a:t>[3] ESPEJO-REINA, Alejandro; CARRASCAL-MORILLO, María T.; DELGADO-MARTÍNEZ, Alberto D. Comparison of two different ways to apply a circular plaster cast for distal radius fractures: biomechanical study. </a:t>
            </a:r>
            <a:r>
              <a:rPr lang="en-US" sz="2400" b="true">
                <a:solidFill>
                  <a:srgbClr val="000000"/>
                </a:solidFill>
                <a:latin typeface="Arial Bold"/>
                <a:ea typeface="Arial Bold"/>
                <a:cs typeface="Arial Bold"/>
                <a:sym typeface="Arial Bold"/>
              </a:rPr>
              <a:t>Journal of Orthopaedic Surgery and Research</a:t>
            </a:r>
            <a:r>
              <a:rPr lang="en-US" sz="2400">
                <a:solidFill>
                  <a:srgbClr val="000000"/>
                </a:solidFill>
                <a:latin typeface="Arial"/>
                <a:ea typeface="Arial"/>
                <a:cs typeface="Arial"/>
                <a:sym typeface="Arial"/>
              </a:rPr>
              <a:t>, v. 16, n. 1, p. 99, 2021.</a:t>
            </a:r>
          </a:p>
        </p:txBody>
      </p:sp>
      <p:sp>
        <p:nvSpPr>
          <p:cNvPr name="TextBox 9" id="9"/>
          <p:cNvSpPr txBox="true"/>
          <p:nvPr/>
        </p:nvSpPr>
        <p:spPr>
          <a:xfrm rot="0">
            <a:off x="2647464" y="7238228"/>
            <a:ext cx="13380720" cy="1819140"/>
          </a:xfrm>
          <a:prstGeom prst="rect">
            <a:avLst/>
          </a:prstGeom>
        </p:spPr>
        <p:txBody>
          <a:bodyPr anchor="t" rtlCol="false" tIns="0" lIns="0" bIns="0" rIns="0">
            <a:spAutoFit/>
          </a:bodyPr>
          <a:lstStyle/>
          <a:p>
            <a:pPr algn="just">
              <a:lnSpc>
                <a:spcPts val="2879"/>
              </a:lnSpc>
            </a:pPr>
            <a:r>
              <a:rPr lang="en-US" sz="2400">
                <a:solidFill>
                  <a:srgbClr val="000000"/>
                </a:solidFill>
                <a:latin typeface="Arial"/>
                <a:ea typeface="Arial"/>
                <a:cs typeface="Arial"/>
                <a:sym typeface="Arial"/>
              </a:rPr>
              <a:t>[5] Gomes, A. D., Ricci, F. P. F. M., Zampar, A. C., Santiago, P. R. P., &amp; Fonseca, M. D. C. R (2018). Influência da órtese estática de punho na atividade muscular e amplitude de movimento de ombro e cotovelo durante uma tarefa funcional: estudo biomecânico. </a:t>
            </a:r>
            <a:r>
              <a:rPr lang="en-US" sz="2400" b="true">
                <a:solidFill>
                  <a:srgbClr val="000000"/>
                </a:solidFill>
                <a:latin typeface="Arial Bold"/>
                <a:ea typeface="Arial Bold"/>
                <a:cs typeface="Arial Bold"/>
                <a:sym typeface="Arial Bold"/>
              </a:rPr>
              <a:t>Fisioterapia e Pesquisa</a:t>
            </a:r>
            <a:r>
              <a:rPr lang="en-US" sz="2400">
                <a:solidFill>
                  <a:srgbClr val="000000"/>
                </a:solidFill>
                <a:latin typeface="Arial"/>
                <a:ea typeface="Arial"/>
                <a:cs typeface="Arial"/>
                <a:sym typeface="Arial"/>
              </a:rPr>
              <a:t>, v. 25, n. 1, p. 56-64, 2018.</a:t>
            </a:r>
          </a:p>
          <a:p>
            <a:pPr algn="just">
              <a:lnSpc>
                <a:spcPts val="2879"/>
              </a:lnSpc>
            </a:pPr>
          </a:p>
        </p:txBody>
      </p:sp>
      <p:sp>
        <p:nvSpPr>
          <p:cNvPr name="TextBox 10" id="10"/>
          <p:cNvSpPr txBox="true"/>
          <p:nvPr/>
        </p:nvSpPr>
        <p:spPr>
          <a:xfrm rot="0">
            <a:off x="2625300" y="8871509"/>
            <a:ext cx="13380720" cy="1095294"/>
          </a:xfrm>
          <a:prstGeom prst="rect">
            <a:avLst/>
          </a:prstGeom>
        </p:spPr>
        <p:txBody>
          <a:bodyPr anchor="t" rtlCol="false" tIns="0" lIns="0" bIns="0" rIns="0">
            <a:spAutoFit/>
          </a:bodyPr>
          <a:lstStyle/>
          <a:p>
            <a:pPr algn="just">
              <a:lnSpc>
                <a:spcPts val="2879"/>
              </a:lnSpc>
            </a:pPr>
            <a:r>
              <a:rPr lang="en-US" sz="2400">
                <a:solidFill>
                  <a:srgbClr val="000000"/>
                </a:solidFill>
                <a:latin typeface="Arial"/>
                <a:ea typeface="Arial"/>
                <a:cs typeface="Arial"/>
                <a:sym typeface="Arial"/>
              </a:rPr>
              <a:t>[6] TOBLER-AMMANN, Bernadette et al. Acceptability and safety of 3D printed wrist-based orthoses compared to fiberglass casts for the treatment of non-surgical distal radius-and scaphoid fractures: A randomized feasibility trial. </a:t>
            </a:r>
            <a:r>
              <a:rPr lang="en-US" sz="2400" b="true">
                <a:solidFill>
                  <a:srgbClr val="000000"/>
                </a:solidFill>
                <a:latin typeface="Arial Bold"/>
                <a:ea typeface="Arial Bold"/>
                <a:cs typeface="Arial Bold"/>
                <a:sym typeface="Arial Bold"/>
              </a:rPr>
              <a:t>Journal of Hand Therapy</a:t>
            </a:r>
            <a:r>
              <a:rPr lang="en-US" sz="2400">
                <a:solidFill>
                  <a:srgbClr val="000000"/>
                </a:solidFill>
                <a:latin typeface="Arial"/>
                <a:ea typeface="Arial"/>
                <a:cs typeface="Arial"/>
                <a:sym typeface="Arial"/>
              </a:rPr>
              <a:t>, v. 38, n. 1, p. 143-151, 2025.</a:t>
            </a:r>
          </a:p>
        </p:txBody>
      </p:sp>
      <p:sp>
        <p:nvSpPr>
          <p:cNvPr name="TextBox 11" id="11"/>
          <p:cNvSpPr txBox="true"/>
          <p:nvPr/>
        </p:nvSpPr>
        <p:spPr>
          <a:xfrm rot="0">
            <a:off x="2632224" y="2703747"/>
            <a:ext cx="13380720" cy="1457217"/>
          </a:xfrm>
          <a:prstGeom prst="rect">
            <a:avLst/>
          </a:prstGeom>
        </p:spPr>
        <p:txBody>
          <a:bodyPr anchor="t" rtlCol="false" tIns="0" lIns="0" bIns="0" rIns="0">
            <a:spAutoFit/>
          </a:bodyPr>
          <a:lstStyle/>
          <a:p>
            <a:pPr algn="l">
              <a:lnSpc>
                <a:spcPts val="2879"/>
              </a:lnSpc>
            </a:pPr>
            <a:r>
              <a:rPr lang="en-US" sz="2400">
                <a:solidFill>
                  <a:srgbClr val="000000"/>
                </a:solidFill>
                <a:latin typeface="Arial"/>
                <a:ea typeface="Arial"/>
                <a:cs typeface="Arial"/>
                <a:sym typeface="Arial"/>
              </a:rPr>
              <a:t>[1] ALLURI, Ram K.; HILL, J. Ryan; GHIASSI, Alidad. Distal radius fractures: approaches, indications, and techniques. </a:t>
            </a:r>
            <a:r>
              <a:rPr lang="en-US" sz="2400" b="true">
                <a:solidFill>
                  <a:srgbClr val="000000"/>
                </a:solidFill>
                <a:latin typeface="Arial Bold"/>
                <a:ea typeface="Arial Bold"/>
                <a:cs typeface="Arial Bold"/>
                <a:sym typeface="Arial Bold"/>
              </a:rPr>
              <a:t>The Journal of hand surgery</a:t>
            </a:r>
            <a:r>
              <a:rPr lang="en-US" sz="2400">
                <a:solidFill>
                  <a:srgbClr val="000000"/>
                </a:solidFill>
                <a:latin typeface="Arial"/>
                <a:ea typeface="Arial"/>
                <a:cs typeface="Arial"/>
                <a:sym typeface="Arial"/>
              </a:rPr>
              <a:t>, v. 41, n. 8, p. 845-854, 2016.</a:t>
            </a:r>
          </a:p>
          <a:p>
            <a:pPr algn="l">
              <a:lnSpc>
                <a:spcPts val="2879"/>
              </a:lnSpc>
            </a:pPr>
            <a:r>
              <a:rPr lang="en-US" sz="2400">
                <a:solidFill>
                  <a:srgbClr val="000000"/>
                </a:solidFill>
                <a:latin typeface="Arial"/>
                <a:ea typeface="Arial"/>
                <a:cs typeface="Arial"/>
                <a:sym typeface="Arial"/>
              </a:rPr>
              <a:t> </a:t>
            </a:r>
          </a:p>
          <a:p>
            <a:pPr algn="just">
              <a:lnSpc>
                <a:spcPts val="2879"/>
              </a:lnSpc>
            </a:pPr>
          </a:p>
        </p:txBody>
      </p:sp>
      <p:grpSp>
        <p:nvGrpSpPr>
          <p:cNvPr name="Group 12" id="12"/>
          <p:cNvGrpSpPr/>
          <p:nvPr/>
        </p:nvGrpSpPr>
        <p:grpSpPr>
          <a:xfrm rot="0">
            <a:off x="1288172" y="131929"/>
            <a:ext cx="1028700" cy="1028700"/>
            <a:chOff x="0" y="0"/>
            <a:chExt cx="1549298" cy="1549298"/>
          </a:xfrm>
        </p:grpSpPr>
        <p:sp>
          <p:nvSpPr>
            <p:cNvPr name="Freeform 13" id="13"/>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8"/>
              <a:stretch>
                <a:fillRect l="0" t="0" r="-1" b="-1"/>
              </a:stretch>
            </a:blipFill>
          </p:spPr>
        </p:sp>
      </p:grpSp>
      <p:sp>
        <p:nvSpPr>
          <p:cNvPr name="Freeform 14" id="14"/>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9"/>
            <a:stretch>
              <a:fillRect l="0" t="0" r="0" b="0"/>
            </a:stretch>
          </a:blipFill>
        </p:spPr>
      </p:sp>
      <p:grpSp>
        <p:nvGrpSpPr>
          <p:cNvPr name="Group 15" id="15"/>
          <p:cNvGrpSpPr/>
          <p:nvPr/>
        </p:nvGrpSpPr>
        <p:grpSpPr>
          <a:xfrm rot="0">
            <a:off x="3493365" y="1844678"/>
            <a:ext cx="11301260" cy="98889"/>
            <a:chOff x="0" y="0"/>
            <a:chExt cx="15068347" cy="131851"/>
          </a:xfrm>
        </p:grpSpPr>
        <p:sp>
          <p:nvSpPr>
            <p:cNvPr name="Freeform 16" id="16"/>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10"/>
              <a:stretch>
                <a:fillRect l="-15776" t="-7897" r="0" b="-7897"/>
              </a:stretch>
            </a:blipFill>
          </p:spPr>
        </p:sp>
      </p:grpSp>
      <p:sp>
        <p:nvSpPr>
          <p:cNvPr name="TextBox 17" id="17"/>
          <p:cNvSpPr txBox="true"/>
          <p:nvPr/>
        </p:nvSpPr>
        <p:spPr>
          <a:xfrm rot="0">
            <a:off x="17705070" y="9858375"/>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15</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906694" y="8943727"/>
            <a:ext cx="2047856" cy="2048894"/>
          </a:xfrm>
          <a:custGeom>
            <a:avLst/>
            <a:gdLst/>
            <a:ahLst/>
            <a:cxnLst/>
            <a:rect r="r" b="b" t="t" l="l"/>
            <a:pathLst>
              <a:path h="2048894" w="2047856">
                <a:moveTo>
                  <a:pt x="0" y="0"/>
                </a:moveTo>
                <a:lnTo>
                  <a:pt x="2047856" y="0"/>
                </a:lnTo>
                <a:lnTo>
                  <a:pt x="2047856" y="2048895"/>
                </a:lnTo>
                <a:lnTo>
                  <a:pt x="0" y="2048895"/>
                </a:lnTo>
                <a:lnTo>
                  <a:pt x="0" y="0"/>
                </a:lnTo>
                <a:close/>
              </a:path>
            </a:pathLst>
          </a:custGeom>
          <a:blipFill>
            <a:blip r:embed="rId2">
              <a:extLst>
                <a:ext uri="{96DAC541-7B7A-43D3-8B79-37D633B846F1}">
                  <asvg:svgBlip xmlns:asvg="http://schemas.microsoft.com/office/drawing/2016/SVG/main" r:embed="rId3"/>
                </a:ext>
              </a:extLst>
            </a:blip>
            <a:stretch>
              <a:fillRect l="0" t="-206" r="0" b="-207"/>
            </a:stretch>
          </a:blipFill>
        </p:spPr>
      </p:sp>
      <p:sp>
        <p:nvSpPr>
          <p:cNvPr name="Freeform 3" id="3"/>
          <p:cNvSpPr/>
          <p:nvPr/>
        </p:nvSpPr>
        <p:spPr>
          <a:xfrm flipH="false" flipV="false" rot="0">
            <a:off x="15865221" y="-42015"/>
            <a:ext cx="2788148" cy="1070715"/>
          </a:xfrm>
          <a:custGeom>
            <a:avLst/>
            <a:gdLst/>
            <a:ahLst/>
            <a:cxnLst/>
            <a:rect r="r" b="b" t="t" l="l"/>
            <a:pathLst>
              <a:path h="1070715" w="2788148">
                <a:moveTo>
                  <a:pt x="0" y="0"/>
                </a:moveTo>
                <a:lnTo>
                  <a:pt x="2788148" y="0"/>
                </a:lnTo>
                <a:lnTo>
                  <a:pt x="2788148" y="1070715"/>
                </a:lnTo>
                <a:lnTo>
                  <a:pt x="0" y="1070715"/>
                </a:lnTo>
                <a:lnTo>
                  <a:pt x="0" y="0"/>
                </a:lnTo>
                <a:close/>
              </a:path>
            </a:pathLst>
          </a:custGeom>
          <a:blipFill>
            <a:blip r:embed="rId4">
              <a:extLst>
                <a:ext uri="{96DAC541-7B7A-43D3-8B79-37D633B846F1}">
                  <asvg:svgBlip xmlns:asvg="http://schemas.microsoft.com/office/drawing/2016/SVG/main" r:embed="rId5"/>
                </a:ext>
              </a:extLst>
            </a:blip>
            <a:stretch>
              <a:fillRect l="0" t="-213" r="0" b="-214"/>
            </a:stretch>
          </a:blipFill>
        </p:spPr>
      </p:sp>
      <p:sp>
        <p:nvSpPr>
          <p:cNvPr name="Freeform 4" id="4"/>
          <p:cNvSpPr/>
          <p:nvPr/>
        </p:nvSpPr>
        <p:spPr>
          <a:xfrm flipH="false" flipV="false" rot="-10800000">
            <a:off x="-254289" y="9216285"/>
            <a:ext cx="2788148" cy="1070715"/>
          </a:xfrm>
          <a:custGeom>
            <a:avLst/>
            <a:gdLst/>
            <a:ahLst/>
            <a:cxnLst/>
            <a:rect r="r" b="b" t="t" l="l"/>
            <a:pathLst>
              <a:path h="1070715" w="2788148">
                <a:moveTo>
                  <a:pt x="0" y="0"/>
                </a:moveTo>
                <a:lnTo>
                  <a:pt x="2788149" y="0"/>
                </a:lnTo>
                <a:lnTo>
                  <a:pt x="2788149" y="1070715"/>
                </a:lnTo>
                <a:lnTo>
                  <a:pt x="0" y="1070715"/>
                </a:lnTo>
                <a:lnTo>
                  <a:pt x="0" y="0"/>
                </a:lnTo>
                <a:close/>
              </a:path>
            </a:pathLst>
          </a:custGeom>
          <a:blipFill>
            <a:blip r:embed="rId4">
              <a:extLst>
                <a:ext uri="{96DAC541-7B7A-43D3-8B79-37D633B846F1}">
                  <asvg:svgBlip xmlns:asvg="http://schemas.microsoft.com/office/drawing/2016/SVG/main" r:embed="rId5"/>
                </a:ext>
              </a:extLst>
            </a:blip>
            <a:stretch>
              <a:fillRect l="0" t="-213" r="0" b="-214"/>
            </a:stretch>
          </a:blipFill>
        </p:spPr>
      </p:sp>
      <p:sp>
        <p:nvSpPr>
          <p:cNvPr name="Freeform 5" id="5"/>
          <p:cNvSpPr/>
          <p:nvPr/>
        </p:nvSpPr>
        <p:spPr>
          <a:xfrm flipH="false" flipV="false" rot="0">
            <a:off x="654358" y="8550564"/>
            <a:ext cx="374342" cy="393163"/>
          </a:xfrm>
          <a:custGeom>
            <a:avLst/>
            <a:gdLst/>
            <a:ahLst/>
            <a:cxnLst/>
            <a:rect r="r" b="b" t="t" l="l"/>
            <a:pathLst>
              <a:path h="393163" w="374342">
                <a:moveTo>
                  <a:pt x="0" y="0"/>
                </a:moveTo>
                <a:lnTo>
                  <a:pt x="374342" y="0"/>
                </a:lnTo>
                <a:lnTo>
                  <a:pt x="374342" y="393163"/>
                </a:lnTo>
                <a:lnTo>
                  <a:pt x="0" y="393163"/>
                </a:lnTo>
                <a:lnTo>
                  <a:pt x="0" y="0"/>
                </a:lnTo>
                <a:close/>
              </a:path>
            </a:pathLst>
          </a:custGeom>
          <a:blipFill>
            <a:blip r:embed="rId6">
              <a:extLst>
                <a:ext uri="{96DAC541-7B7A-43D3-8B79-37D633B846F1}">
                  <asvg:svgBlip xmlns:asvg="http://schemas.microsoft.com/office/drawing/2016/SVG/main" r:embed="rId7"/>
                </a:ext>
              </a:extLst>
            </a:blip>
            <a:stretch>
              <a:fillRect l="-12" t="0" r="-12" b="0"/>
            </a:stretch>
          </a:blipFill>
        </p:spPr>
      </p:sp>
      <p:sp>
        <p:nvSpPr>
          <p:cNvPr name="Freeform 6" id="6"/>
          <p:cNvSpPr/>
          <p:nvPr/>
        </p:nvSpPr>
        <p:spPr>
          <a:xfrm flipH="false" flipV="false" rot="0">
            <a:off x="1952873" y="9061723"/>
            <a:ext cx="374342" cy="393163"/>
          </a:xfrm>
          <a:custGeom>
            <a:avLst/>
            <a:gdLst/>
            <a:ahLst/>
            <a:cxnLst/>
            <a:rect r="r" b="b" t="t" l="l"/>
            <a:pathLst>
              <a:path h="393163" w="374342">
                <a:moveTo>
                  <a:pt x="0" y="0"/>
                </a:moveTo>
                <a:lnTo>
                  <a:pt x="374342" y="0"/>
                </a:lnTo>
                <a:lnTo>
                  <a:pt x="374342" y="393163"/>
                </a:lnTo>
                <a:lnTo>
                  <a:pt x="0" y="393163"/>
                </a:lnTo>
                <a:lnTo>
                  <a:pt x="0" y="0"/>
                </a:lnTo>
                <a:close/>
              </a:path>
            </a:pathLst>
          </a:custGeom>
          <a:blipFill>
            <a:blip r:embed="rId6">
              <a:extLst>
                <a:ext uri="{96DAC541-7B7A-43D3-8B79-37D633B846F1}">
                  <asvg:svgBlip xmlns:asvg="http://schemas.microsoft.com/office/drawing/2016/SVG/main" r:embed="rId7"/>
                </a:ext>
              </a:extLst>
            </a:blip>
            <a:stretch>
              <a:fillRect l="-12" t="0" r="-12" b="0"/>
            </a:stretch>
          </a:blipFill>
        </p:spPr>
      </p:sp>
      <p:sp>
        <p:nvSpPr>
          <p:cNvPr name="Freeform 7" id="7"/>
          <p:cNvSpPr/>
          <p:nvPr/>
        </p:nvSpPr>
        <p:spPr>
          <a:xfrm flipH="false" flipV="false" rot="0">
            <a:off x="17259300" y="1269111"/>
            <a:ext cx="374342" cy="393163"/>
          </a:xfrm>
          <a:custGeom>
            <a:avLst/>
            <a:gdLst/>
            <a:ahLst/>
            <a:cxnLst/>
            <a:rect r="r" b="b" t="t" l="l"/>
            <a:pathLst>
              <a:path h="393163" w="374342">
                <a:moveTo>
                  <a:pt x="0" y="0"/>
                </a:moveTo>
                <a:lnTo>
                  <a:pt x="374342" y="0"/>
                </a:lnTo>
                <a:lnTo>
                  <a:pt x="374342" y="393163"/>
                </a:lnTo>
                <a:lnTo>
                  <a:pt x="0" y="393163"/>
                </a:lnTo>
                <a:lnTo>
                  <a:pt x="0" y="0"/>
                </a:lnTo>
                <a:close/>
              </a:path>
            </a:pathLst>
          </a:custGeom>
          <a:blipFill>
            <a:blip r:embed="rId6">
              <a:extLst>
                <a:ext uri="{96DAC541-7B7A-43D3-8B79-37D633B846F1}">
                  <asvg:svgBlip xmlns:asvg="http://schemas.microsoft.com/office/drawing/2016/SVG/main" r:embed="rId7"/>
                </a:ext>
              </a:extLst>
            </a:blip>
            <a:stretch>
              <a:fillRect l="-12" t="0" r="-12" b="0"/>
            </a:stretch>
          </a:blipFill>
        </p:spPr>
      </p:sp>
      <p:sp>
        <p:nvSpPr>
          <p:cNvPr name="Freeform 8" id="8"/>
          <p:cNvSpPr/>
          <p:nvPr/>
        </p:nvSpPr>
        <p:spPr>
          <a:xfrm flipH="false" flipV="false" rot="0">
            <a:off x="15678055" y="635537"/>
            <a:ext cx="374342" cy="393163"/>
          </a:xfrm>
          <a:custGeom>
            <a:avLst/>
            <a:gdLst/>
            <a:ahLst/>
            <a:cxnLst/>
            <a:rect r="r" b="b" t="t" l="l"/>
            <a:pathLst>
              <a:path h="393163" w="374342">
                <a:moveTo>
                  <a:pt x="0" y="0"/>
                </a:moveTo>
                <a:lnTo>
                  <a:pt x="374342" y="0"/>
                </a:lnTo>
                <a:lnTo>
                  <a:pt x="374342" y="393163"/>
                </a:lnTo>
                <a:lnTo>
                  <a:pt x="0" y="393163"/>
                </a:lnTo>
                <a:lnTo>
                  <a:pt x="0" y="0"/>
                </a:lnTo>
                <a:close/>
              </a:path>
            </a:pathLst>
          </a:custGeom>
          <a:blipFill>
            <a:blip r:embed="rId6">
              <a:extLst>
                <a:ext uri="{96DAC541-7B7A-43D3-8B79-37D633B846F1}">
                  <asvg:svgBlip xmlns:asvg="http://schemas.microsoft.com/office/drawing/2016/SVG/main" r:embed="rId7"/>
                </a:ext>
              </a:extLst>
            </a:blip>
            <a:stretch>
              <a:fillRect l="-12" t="0" r="-12" b="0"/>
            </a:stretch>
          </a:blipFill>
        </p:spPr>
      </p:sp>
      <p:sp>
        <p:nvSpPr>
          <p:cNvPr name="TextBox 9" id="9"/>
          <p:cNvSpPr txBox="true"/>
          <p:nvPr/>
        </p:nvSpPr>
        <p:spPr>
          <a:xfrm rot="0">
            <a:off x="2172652" y="2626995"/>
            <a:ext cx="13942695" cy="1190463"/>
          </a:xfrm>
          <a:prstGeom prst="rect">
            <a:avLst/>
          </a:prstGeom>
        </p:spPr>
        <p:txBody>
          <a:bodyPr anchor="t" rtlCol="false" tIns="0" lIns="0" bIns="0" rIns="0">
            <a:spAutoFit/>
          </a:bodyPr>
          <a:lstStyle/>
          <a:p>
            <a:pPr algn="just">
              <a:lnSpc>
                <a:spcPts val="3120"/>
              </a:lnSpc>
            </a:pPr>
            <a:r>
              <a:rPr lang="en-US" sz="2600">
                <a:solidFill>
                  <a:srgbClr val="000000"/>
                </a:solidFill>
                <a:latin typeface="Arial"/>
                <a:ea typeface="Arial"/>
                <a:cs typeface="Arial"/>
                <a:sym typeface="Arial"/>
              </a:rPr>
              <a:t>Os autores agradecem ao Grupo CITeC(Centro de Inovação e Tecnologia em Materiais Compositos) e ao DEMED(Departamento de Medicina) pela colaboração na execução do estudo.</a:t>
            </a:r>
          </a:p>
        </p:txBody>
      </p:sp>
      <p:grpSp>
        <p:nvGrpSpPr>
          <p:cNvPr name="Group 10" id="10"/>
          <p:cNvGrpSpPr/>
          <p:nvPr/>
        </p:nvGrpSpPr>
        <p:grpSpPr>
          <a:xfrm rot="0">
            <a:off x="1288172" y="131929"/>
            <a:ext cx="1028700" cy="1028700"/>
            <a:chOff x="0" y="0"/>
            <a:chExt cx="1549298" cy="1549298"/>
          </a:xfrm>
        </p:grpSpPr>
        <p:sp>
          <p:nvSpPr>
            <p:cNvPr name="Freeform 11" id="11"/>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8"/>
              <a:stretch>
                <a:fillRect l="0" t="0" r="-1" b="-1"/>
              </a:stretch>
            </a:blipFill>
          </p:spPr>
        </p:sp>
      </p:grpSp>
      <p:sp>
        <p:nvSpPr>
          <p:cNvPr name="Freeform 12" id="12"/>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9"/>
            <a:stretch>
              <a:fillRect l="0" t="0" r="0" b="0"/>
            </a:stretch>
          </a:blipFill>
        </p:spPr>
      </p:sp>
      <p:sp>
        <p:nvSpPr>
          <p:cNvPr name="TextBox 13" id="13"/>
          <p:cNvSpPr txBox="true"/>
          <p:nvPr/>
        </p:nvSpPr>
        <p:spPr>
          <a:xfrm rot="0">
            <a:off x="6248080" y="1132122"/>
            <a:ext cx="5791849" cy="742896"/>
          </a:xfrm>
          <a:prstGeom prst="rect">
            <a:avLst/>
          </a:prstGeom>
        </p:spPr>
        <p:txBody>
          <a:bodyPr anchor="t" rtlCol="false" tIns="0" lIns="0" bIns="0" rIns="0">
            <a:spAutoFit/>
          </a:bodyPr>
          <a:lstStyle/>
          <a:p>
            <a:pPr algn="ctr">
              <a:lnSpc>
                <a:spcPts val="5759"/>
              </a:lnSpc>
            </a:pPr>
            <a:r>
              <a:rPr lang="en-US" sz="4800">
                <a:solidFill>
                  <a:srgbClr val="191919"/>
                </a:solidFill>
                <a:latin typeface="Arial"/>
                <a:ea typeface="Arial"/>
                <a:cs typeface="Arial"/>
                <a:sym typeface="Arial"/>
              </a:rPr>
              <a:t>AGRADECIMENTOS</a:t>
            </a:r>
          </a:p>
        </p:txBody>
      </p:sp>
      <p:grpSp>
        <p:nvGrpSpPr>
          <p:cNvPr name="Group 14" id="14"/>
          <p:cNvGrpSpPr/>
          <p:nvPr/>
        </p:nvGrpSpPr>
        <p:grpSpPr>
          <a:xfrm rot="0">
            <a:off x="3493365" y="1844678"/>
            <a:ext cx="11301260" cy="98889"/>
            <a:chOff x="0" y="0"/>
            <a:chExt cx="15068347" cy="131851"/>
          </a:xfrm>
        </p:grpSpPr>
        <p:sp>
          <p:nvSpPr>
            <p:cNvPr name="Freeform 15" id="15"/>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10"/>
              <a:stretch>
                <a:fillRect l="-15776" t="-7897" r="0" b="-7897"/>
              </a:stretch>
            </a:blipFill>
          </p:spPr>
        </p:sp>
      </p:grpSp>
      <p:sp>
        <p:nvSpPr>
          <p:cNvPr name="TextBox 16" id="16"/>
          <p:cNvSpPr txBox="true"/>
          <p:nvPr/>
        </p:nvSpPr>
        <p:spPr>
          <a:xfrm rot="0">
            <a:off x="17785379" y="9769793"/>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16</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6281980" y="1132122"/>
            <a:ext cx="5724335" cy="742896"/>
          </a:xfrm>
          <a:prstGeom prst="rect">
            <a:avLst/>
          </a:prstGeom>
        </p:spPr>
        <p:txBody>
          <a:bodyPr anchor="t" rtlCol="false" tIns="0" lIns="0" bIns="0" rIns="0">
            <a:spAutoFit/>
          </a:bodyPr>
          <a:lstStyle/>
          <a:p>
            <a:pPr algn="ctr">
              <a:lnSpc>
                <a:spcPts val="5759"/>
              </a:lnSpc>
            </a:pPr>
            <a:r>
              <a:rPr lang="en-US" sz="4800">
                <a:solidFill>
                  <a:srgbClr val="191919"/>
                </a:solidFill>
                <a:latin typeface="Arial"/>
                <a:ea typeface="Arial"/>
                <a:cs typeface="Arial"/>
                <a:sym typeface="Arial"/>
              </a:rPr>
              <a:t>PATROCINADORES</a:t>
            </a:r>
          </a:p>
        </p:txBody>
      </p:sp>
      <p:grpSp>
        <p:nvGrpSpPr>
          <p:cNvPr name="Group 3" id="3"/>
          <p:cNvGrpSpPr/>
          <p:nvPr/>
        </p:nvGrpSpPr>
        <p:grpSpPr>
          <a:xfrm rot="0">
            <a:off x="3493365" y="1844678"/>
            <a:ext cx="11301260" cy="98889"/>
            <a:chOff x="0" y="0"/>
            <a:chExt cx="15068347" cy="131851"/>
          </a:xfrm>
        </p:grpSpPr>
        <p:sp>
          <p:nvSpPr>
            <p:cNvPr name="Freeform 4" id="4"/>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2"/>
              <a:stretch>
                <a:fillRect l="-15776" t="-7897" r="0" b="-7897"/>
              </a:stretch>
            </a:blipFill>
          </p:spPr>
        </p:sp>
      </p:grpSp>
      <p:sp>
        <p:nvSpPr>
          <p:cNvPr name="Freeform 5" id="5"/>
          <p:cNvSpPr/>
          <p:nvPr/>
        </p:nvSpPr>
        <p:spPr>
          <a:xfrm flipH="false" flipV="false" rot="0">
            <a:off x="3488619" y="1856310"/>
            <a:ext cx="11310763" cy="6574381"/>
          </a:xfrm>
          <a:custGeom>
            <a:avLst/>
            <a:gdLst/>
            <a:ahLst/>
            <a:cxnLst/>
            <a:rect r="r" b="b" t="t" l="l"/>
            <a:pathLst>
              <a:path h="6574381" w="11310763">
                <a:moveTo>
                  <a:pt x="0" y="0"/>
                </a:moveTo>
                <a:lnTo>
                  <a:pt x="11310762" y="0"/>
                </a:lnTo>
                <a:lnTo>
                  <a:pt x="11310762" y="6574380"/>
                </a:lnTo>
                <a:lnTo>
                  <a:pt x="0" y="6574380"/>
                </a:lnTo>
                <a:lnTo>
                  <a:pt x="0" y="0"/>
                </a:lnTo>
                <a:close/>
              </a:path>
            </a:pathLst>
          </a:custGeom>
          <a:blipFill>
            <a:blip r:embed="rId3"/>
            <a:stretch>
              <a:fillRect l="0" t="0" r="0" b="0"/>
            </a:stretch>
          </a:blipFill>
        </p:spPr>
      </p:sp>
      <p:grpSp>
        <p:nvGrpSpPr>
          <p:cNvPr name="Group 6" id="6"/>
          <p:cNvGrpSpPr/>
          <p:nvPr/>
        </p:nvGrpSpPr>
        <p:grpSpPr>
          <a:xfrm rot="0">
            <a:off x="1288172" y="131929"/>
            <a:ext cx="1028700" cy="1028700"/>
            <a:chOff x="0" y="0"/>
            <a:chExt cx="1549298" cy="1549298"/>
          </a:xfrm>
        </p:grpSpPr>
        <p:sp>
          <p:nvSpPr>
            <p:cNvPr name="Freeform 7" id="7"/>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4"/>
              <a:stretch>
                <a:fillRect l="0" t="0" r="-1" b="-1"/>
              </a:stretch>
            </a:blipFill>
          </p:spPr>
        </p:sp>
      </p:grpSp>
      <p:sp>
        <p:nvSpPr>
          <p:cNvPr name="Freeform 8" id="8"/>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5"/>
            <a:stretch>
              <a:fillRect l="0" t="0" r="0" b="0"/>
            </a:stretch>
          </a:blipFill>
        </p:spPr>
      </p:sp>
      <p:sp>
        <p:nvSpPr>
          <p:cNvPr name="TextBox 9" id="9"/>
          <p:cNvSpPr txBox="true"/>
          <p:nvPr/>
        </p:nvSpPr>
        <p:spPr>
          <a:xfrm rot="0">
            <a:off x="17785080" y="9769793"/>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191919"/>
                </a:solidFill>
                <a:latin typeface="Open Sans"/>
                <a:ea typeface="Open Sans"/>
                <a:cs typeface="Open Sans"/>
                <a:sym typeface="Open Sans"/>
              </a:rPr>
              <a:t>17</a:t>
            </a:r>
          </a:p>
        </p:txBody>
      </p:sp>
      <p:sp>
        <p:nvSpPr>
          <p:cNvPr name="Freeform 10" id="10"/>
          <p:cNvSpPr/>
          <p:nvPr/>
        </p:nvSpPr>
        <p:spPr>
          <a:xfrm flipH="false" flipV="false" rot="0">
            <a:off x="16906694" y="8943727"/>
            <a:ext cx="2047856" cy="2048894"/>
          </a:xfrm>
          <a:custGeom>
            <a:avLst/>
            <a:gdLst/>
            <a:ahLst/>
            <a:cxnLst/>
            <a:rect r="r" b="b" t="t" l="l"/>
            <a:pathLst>
              <a:path h="2048894" w="2047856">
                <a:moveTo>
                  <a:pt x="0" y="0"/>
                </a:moveTo>
                <a:lnTo>
                  <a:pt x="2047856" y="0"/>
                </a:lnTo>
                <a:lnTo>
                  <a:pt x="2047856" y="2048895"/>
                </a:lnTo>
                <a:lnTo>
                  <a:pt x="0" y="2048895"/>
                </a:lnTo>
                <a:lnTo>
                  <a:pt x="0" y="0"/>
                </a:lnTo>
                <a:close/>
              </a:path>
            </a:pathLst>
          </a:custGeom>
          <a:blipFill>
            <a:blip r:embed="rId6">
              <a:extLst>
                <a:ext uri="{96DAC541-7B7A-43D3-8B79-37D633B846F1}">
                  <asvg:svgBlip xmlns:asvg="http://schemas.microsoft.com/office/drawing/2016/SVG/main" r:embed="rId7"/>
                </a:ext>
              </a:extLst>
            </a:blip>
            <a:stretch>
              <a:fillRect l="0" t="-206" r="0" b="-207"/>
            </a:stretch>
          </a:blipFill>
        </p:spPr>
      </p:sp>
      <p:sp>
        <p:nvSpPr>
          <p:cNvPr name="Freeform 11" id="11"/>
          <p:cNvSpPr/>
          <p:nvPr/>
        </p:nvSpPr>
        <p:spPr>
          <a:xfrm flipH="false" flipV="false" rot="0">
            <a:off x="-471276" y="9432817"/>
            <a:ext cx="2788148" cy="1070715"/>
          </a:xfrm>
          <a:custGeom>
            <a:avLst/>
            <a:gdLst/>
            <a:ahLst/>
            <a:cxnLst/>
            <a:rect r="r" b="b" t="t" l="l"/>
            <a:pathLst>
              <a:path h="1070715" w="2788148">
                <a:moveTo>
                  <a:pt x="0" y="0"/>
                </a:moveTo>
                <a:lnTo>
                  <a:pt x="2788148" y="0"/>
                </a:lnTo>
                <a:lnTo>
                  <a:pt x="2788148" y="1070715"/>
                </a:lnTo>
                <a:lnTo>
                  <a:pt x="0" y="1070715"/>
                </a:lnTo>
                <a:lnTo>
                  <a:pt x="0" y="0"/>
                </a:lnTo>
                <a:close/>
              </a:path>
            </a:pathLst>
          </a:custGeom>
          <a:blipFill>
            <a:blip r:embed="rId8">
              <a:extLst>
                <a:ext uri="{96DAC541-7B7A-43D3-8B79-37D633B846F1}">
                  <asvg:svgBlip xmlns:asvg="http://schemas.microsoft.com/office/drawing/2016/SVG/main" r:embed="rId9"/>
                </a:ext>
              </a:extLst>
            </a:blip>
            <a:stretch>
              <a:fillRect l="0" t="-213" r="0" b="-214"/>
            </a:stretch>
          </a:blipFill>
        </p:spPr>
      </p:sp>
      <p:sp>
        <p:nvSpPr>
          <p:cNvPr name="Freeform 12" id="12"/>
          <p:cNvSpPr/>
          <p:nvPr/>
        </p:nvSpPr>
        <p:spPr>
          <a:xfrm flipH="false" flipV="false" rot="0">
            <a:off x="15865226" y="-173943"/>
            <a:ext cx="2788148" cy="1070715"/>
          </a:xfrm>
          <a:custGeom>
            <a:avLst/>
            <a:gdLst/>
            <a:ahLst/>
            <a:cxnLst/>
            <a:rect r="r" b="b" t="t" l="l"/>
            <a:pathLst>
              <a:path h="1070715" w="2788148">
                <a:moveTo>
                  <a:pt x="0" y="0"/>
                </a:moveTo>
                <a:lnTo>
                  <a:pt x="2788148" y="0"/>
                </a:lnTo>
                <a:lnTo>
                  <a:pt x="2788148" y="1070714"/>
                </a:lnTo>
                <a:lnTo>
                  <a:pt x="0" y="1070714"/>
                </a:lnTo>
                <a:lnTo>
                  <a:pt x="0" y="0"/>
                </a:lnTo>
                <a:close/>
              </a:path>
            </a:pathLst>
          </a:custGeom>
          <a:blipFill>
            <a:blip r:embed="rId8">
              <a:extLst>
                <a:ext uri="{96DAC541-7B7A-43D3-8B79-37D633B846F1}">
                  <asvg:svgBlip xmlns:asvg="http://schemas.microsoft.com/office/drawing/2016/SVG/main" r:embed="rId9"/>
                </a:ext>
              </a:extLst>
            </a:blip>
            <a:stretch>
              <a:fillRect l="0" t="-213" r="0" b="-214"/>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906694" y="8943727"/>
            <a:ext cx="2047856" cy="2048894"/>
          </a:xfrm>
          <a:custGeom>
            <a:avLst/>
            <a:gdLst/>
            <a:ahLst/>
            <a:cxnLst/>
            <a:rect r="r" b="b" t="t" l="l"/>
            <a:pathLst>
              <a:path h="2048894" w="2047856">
                <a:moveTo>
                  <a:pt x="0" y="0"/>
                </a:moveTo>
                <a:lnTo>
                  <a:pt x="2047856" y="0"/>
                </a:lnTo>
                <a:lnTo>
                  <a:pt x="2047856" y="2048895"/>
                </a:lnTo>
                <a:lnTo>
                  <a:pt x="0" y="2048895"/>
                </a:lnTo>
                <a:lnTo>
                  <a:pt x="0" y="0"/>
                </a:lnTo>
                <a:close/>
              </a:path>
            </a:pathLst>
          </a:custGeom>
          <a:blipFill>
            <a:blip r:embed="rId2">
              <a:extLst>
                <a:ext uri="{96DAC541-7B7A-43D3-8B79-37D633B846F1}">
                  <asvg:svgBlip xmlns:asvg="http://schemas.microsoft.com/office/drawing/2016/SVG/main" r:embed="rId3"/>
                </a:ext>
              </a:extLst>
            </a:blip>
            <a:stretch>
              <a:fillRect l="0" t="-206" r="0" b="-207"/>
            </a:stretch>
          </a:blipFill>
        </p:spPr>
      </p:sp>
      <p:sp>
        <p:nvSpPr>
          <p:cNvPr name="TextBox 3" id="3"/>
          <p:cNvSpPr txBox="true"/>
          <p:nvPr/>
        </p:nvSpPr>
        <p:spPr>
          <a:xfrm rot="0">
            <a:off x="3625691" y="3429352"/>
            <a:ext cx="11024930" cy="1714148"/>
          </a:xfrm>
          <a:prstGeom prst="rect">
            <a:avLst/>
          </a:prstGeom>
        </p:spPr>
        <p:txBody>
          <a:bodyPr anchor="t" rtlCol="false" tIns="0" lIns="0" bIns="0" rIns="0">
            <a:spAutoFit/>
          </a:bodyPr>
          <a:lstStyle/>
          <a:p>
            <a:pPr algn="ctr">
              <a:lnSpc>
                <a:spcPts val="13032"/>
              </a:lnSpc>
            </a:pPr>
            <a:r>
              <a:rPr lang="en-US" sz="10860">
                <a:solidFill>
                  <a:srgbClr val="000000"/>
                </a:solidFill>
                <a:latin typeface="Arial"/>
                <a:ea typeface="Arial"/>
                <a:cs typeface="Arial"/>
                <a:sym typeface="Arial"/>
              </a:rPr>
              <a:t>DÚVIDAS?</a:t>
            </a:r>
          </a:p>
        </p:txBody>
      </p:sp>
      <p:sp>
        <p:nvSpPr>
          <p:cNvPr name="Freeform 4" id="4"/>
          <p:cNvSpPr/>
          <p:nvPr/>
        </p:nvSpPr>
        <p:spPr>
          <a:xfrm flipH="false" flipV="false" rot="0">
            <a:off x="15865221" y="-42015"/>
            <a:ext cx="2788148" cy="1070715"/>
          </a:xfrm>
          <a:custGeom>
            <a:avLst/>
            <a:gdLst/>
            <a:ahLst/>
            <a:cxnLst/>
            <a:rect r="r" b="b" t="t" l="l"/>
            <a:pathLst>
              <a:path h="1070715" w="2788148">
                <a:moveTo>
                  <a:pt x="0" y="0"/>
                </a:moveTo>
                <a:lnTo>
                  <a:pt x="2788148" y="0"/>
                </a:lnTo>
                <a:lnTo>
                  <a:pt x="2788148" y="1070715"/>
                </a:lnTo>
                <a:lnTo>
                  <a:pt x="0" y="1070715"/>
                </a:lnTo>
                <a:lnTo>
                  <a:pt x="0" y="0"/>
                </a:lnTo>
                <a:close/>
              </a:path>
            </a:pathLst>
          </a:custGeom>
          <a:blipFill>
            <a:blip r:embed="rId4">
              <a:extLst>
                <a:ext uri="{96DAC541-7B7A-43D3-8B79-37D633B846F1}">
                  <asvg:svgBlip xmlns:asvg="http://schemas.microsoft.com/office/drawing/2016/SVG/main" r:embed="rId5"/>
                </a:ext>
              </a:extLst>
            </a:blip>
            <a:stretch>
              <a:fillRect l="0" t="-213" r="0" b="-214"/>
            </a:stretch>
          </a:blipFill>
        </p:spPr>
      </p:sp>
      <p:sp>
        <p:nvSpPr>
          <p:cNvPr name="Freeform 5" id="5"/>
          <p:cNvSpPr/>
          <p:nvPr/>
        </p:nvSpPr>
        <p:spPr>
          <a:xfrm flipH="false" flipV="false" rot="-10800000">
            <a:off x="-254289" y="9216285"/>
            <a:ext cx="2788148" cy="1070715"/>
          </a:xfrm>
          <a:custGeom>
            <a:avLst/>
            <a:gdLst/>
            <a:ahLst/>
            <a:cxnLst/>
            <a:rect r="r" b="b" t="t" l="l"/>
            <a:pathLst>
              <a:path h="1070715" w="2788148">
                <a:moveTo>
                  <a:pt x="0" y="0"/>
                </a:moveTo>
                <a:lnTo>
                  <a:pt x="2788149" y="0"/>
                </a:lnTo>
                <a:lnTo>
                  <a:pt x="2788149" y="1070715"/>
                </a:lnTo>
                <a:lnTo>
                  <a:pt x="0" y="1070715"/>
                </a:lnTo>
                <a:lnTo>
                  <a:pt x="0" y="0"/>
                </a:lnTo>
                <a:close/>
              </a:path>
            </a:pathLst>
          </a:custGeom>
          <a:blipFill>
            <a:blip r:embed="rId4">
              <a:extLst>
                <a:ext uri="{96DAC541-7B7A-43D3-8B79-37D633B846F1}">
                  <asvg:svgBlip xmlns:asvg="http://schemas.microsoft.com/office/drawing/2016/SVG/main" r:embed="rId5"/>
                </a:ext>
              </a:extLst>
            </a:blip>
            <a:stretch>
              <a:fillRect l="0" t="-213" r="0" b="-214"/>
            </a:stretch>
          </a:blipFill>
        </p:spPr>
      </p:sp>
      <p:sp>
        <p:nvSpPr>
          <p:cNvPr name="Freeform 6" id="6"/>
          <p:cNvSpPr/>
          <p:nvPr/>
        </p:nvSpPr>
        <p:spPr>
          <a:xfrm flipH="false" flipV="false" rot="0">
            <a:off x="654358" y="8550564"/>
            <a:ext cx="374342" cy="393163"/>
          </a:xfrm>
          <a:custGeom>
            <a:avLst/>
            <a:gdLst/>
            <a:ahLst/>
            <a:cxnLst/>
            <a:rect r="r" b="b" t="t" l="l"/>
            <a:pathLst>
              <a:path h="393163" w="374342">
                <a:moveTo>
                  <a:pt x="0" y="0"/>
                </a:moveTo>
                <a:lnTo>
                  <a:pt x="374342" y="0"/>
                </a:lnTo>
                <a:lnTo>
                  <a:pt x="374342" y="393163"/>
                </a:lnTo>
                <a:lnTo>
                  <a:pt x="0" y="393163"/>
                </a:lnTo>
                <a:lnTo>
                  <a:pt x="0" y="0"/>
                </a:lnTo>
                <a:close/>
              </a:path>
            </a:pathLst>
          </a:custGeom>
          <a:blipFill>
            <a:blip r:embed="rId6">
              <a:extLst>
                <a:ext uri="{96DAC541-7B7A-43D3-8B79-37D633B846F1}">
                  <asvg:svgBlip xmlns:asvg="http://schemas.microsoft.com/office/drawing/2016/SVG/main" r:embed="rId7"/>
                </a:ext>
              </a:extLst>
            </a:blip>
            <a:stretch>
              <a:fillRect l="-12" t="0" r="-12" b="0"/>
            </a:stretch>
          </a:blipFill>
        </p:spPr>
      </p:sp>
      <p:sp>
        <p:nvSpPr>
          <p:cNvPr name="Freeform 7" id="7"/>
          <p:cNvSpPr/>
          <p:nvPr/>
        </p:nvSpPr>
        <p:spPr>
          <a:xfrm flipH="false" flipV="false" rot="0">
            <a:off x="1952873" y="9061723"/>
            <a:ext cx="374342" cy="393163"/>
          </a:xfrm>
          <a:custGeom>
            <a:avLst/>
            <a:gdLst/>
            <a:ahLst/>
            <a:cxnLst/>
            <a:rect r="r" b="b" t="t" l="l"/>
            <a:pathLst>
              <a:path h="393163" w="374342">
                <a:moveTo>
                  <a:pt x="0" y="0"/>
                </a:moveTo>
                <a:lnTo>
                  <a:pt x="374342" y="0"/>
                </a:lnTo>
                <a:lnTo>
                  <a:pt x="374342" y="393163"/>
                </a:lnTo>
                <a:lnTo>
                  <a:pt x="0" y="393163"/>
                </a:lnTo>
                <a:lnTo>
                  <a:pt x="0" y="0"/>
                </a:lnTo>
                <a:close/>
              </a:path>
            </a:pathLst>
          </a:custGeom>
          <a:blipFill>
            <a:blip r:embed="rId6">
              <a:extLst>
                <a:ext uri="{96DAC541-7B7A-43D3-8B79-37D633B846F1}">
                  <asvg:svgBlip xmlns:asvg="http://schemas.microsoft.com/office/drawing/2016/SVG/main" r:embed="rId7"/>
                </a:ext>
              </a:extLst>
            </a:blip>
            <a:stretch>
              <a:fillRect l="-12" t="0" r="-12" b="0"/>
            </a:stretch>
          </a:blipFill>
        </p:spPr>
      </p:sp>
      <p:sp>
        <p:nvSpPr>
          <p:cNvPr name="Freeform 8" id="8"/>
          <p:cNvSpPr/>
          <p:nvPr/>
        </p:nvSpPr>
        <p:spPr>
          <a:xfrm flipH="false" flipV="false" rot="0">
            <a:off x="17259300" y="1269111"/>
            <a:ext cx="374342" cy="393163"/>
          </a:xfrm>
          <a:custGeom>
            <a:avLst/>
            <a:gdLst/>
            <a:ahLst/>
            <a:cxnLst/>
            <a:rect r="r" b="b" t="t" l="l"/>
            <a:pathLst>
              <a:path h="393163" w="374342">
                <a:moveTo>
                  <a:pt x="0" y="0"/>
                </a:moveTo>
                <a:lnTo>
                  <a:pt x="374342" y="0"/>
                </a:lnTo>
                <a:lnTo>
                  <a:pt x="374342" y="393163"/>
                </a:lnTo>
                <a:lnTo>
                  <a:pt x="0" y="393163"/>
                </a:lnTo>
                <a:lnTo>
                  <a:pt x="0" y="0"/>
                </a:lnTo>
                <a:close/>
              </a:path>
            </a:pathLst>
          </a:custGeom>
          <a:blipFill>
            <a:blip r:embed="rId6">
              <a:extLst>
                <a:ext uri="{96DAC541-7B7A-43D3-8B79-37D633B846F1}">
                  <asvg:svgBlip xmlns:asvg="http://schemas.microsoft.com/office/drawing/2016/SVG/main" r:embed="rId7"/>
                </a:ext>
              </a:extLst>
            </a:blip>
            <a:stretch>
              <a:fillRect l="-12" t="0" r="-12" b="0"/>
            </a:stretch>
          </a:blipFill>
        </p:spPr>
      </p:sp>
      <p:sp>
        <p:nvSpPr>
          <p:cNvPr name="Freeform 9" id="9"/>
          <p:cNvSpPr/>
          <p:nvPr/>
        </p:nvSpPr>
        <p:spPr>
          <a:xfrm flipH="false" flipV="false" rot="0">
            <a:off x="15678055" y="635537"/>
            <a:ext cx="374342" cy="393163"/>
          </a:xfrm>
          <a:custGeom>
            <a:avLst/>
            <a:gdLst/>
            <a:ahLst/>
            <a:cxnLst/>
            <a:rect r="r" b="b" t="t" l="l"/>
            <a:pathLst>
              <a:path h="393163" w="374342">
                <a:moveTo>
                  <a:pt x="0" y="0"/>
                </a:moveTo>
                <a:lnTo>
                  <a:pt x="374342" y="0"/>
                </a:lnTo>
                <a:lnTo>
                  <a:pt x="374342" y="393163"/>
                </a:lnTo>
                <a:lnTo>
                  <a:pt x="0" y="393163"/>
                </a:lnTo>
                <a:lnTo>
                  <a:pt x="0" y="0"/>
                </a:lnTo>
                <a:close/>
              </a:path>
            </a:pathLst>
          </a:custGeom>
          <a:blipFill>
            <a:blip r:embed="rId6">
              <a:extLst>
                <a:ext uri="{96DAC541-7B7A-43D3-8B79-37D633B846F1}">
                  <asvg:svgBlip xmlns:asvg="http://schemas.microsoft.com/office/drawing/2016/SVG/main" r:embed="rId7"/>
                </a:ext>
              </a:extLst>
            </a:blip>
            <a:stretch>
              <a:fillRect l="-12" t="0" r="-12" b="0"/>
            </a:stretch>
          </a:blipFill>
        </p:spPr>
      </p:sp>
      <p:grpSp>
        <p:nvGrpSpPr>
          <p:cNvPr name="Group 10" id="10"/>
          <p:cNvGrpSpPr/>
          <p:nvPr/>
        </p:nvGrpSpPr>
        <p:grpSpPr>
          <a:xfrm rot="0">
            <a:off x="1288172" y="131929"/>
            <a:ext cx="1028700" cy="1028700"/>
            <a:chOff x="0" y="0"/>
            <a:chExt cx="1549298" cy="1549298"/>
          </a:xfrm>
        </p:grpSpPr>
        <p:sp>
          <p:nvSpPr>
            <p:cNvPr name="Freeform 11" id="11"/>
            <p:cNvSpPr/>
            <p:nvPr/>
          </p:nvSpPr>
          <p:spPr>
            <a:xfrm flipH="false" flipV="false" rot="0">
              <a:off x="0" y="0"/>
              <a:ext cx="1549273" cy="1549273"/>
            </a:xfrm>
            <a:custGeom>
              <a:avLst/>
              <a:gdLst/>
              <a:ahLst/>
              <a:cxnLst/>
              <a:rect r="r" b="b" t="t" l="l"/>
              <a:pathLst>
                <a:path h="1549273" w="1549273">
                  <a:moveTo>
                    <a:pt x="0" y="0"/>
                  </a:moveTo>
                  <a:lnTo>
                    <a:pt x="1549273" y="0"/>
                  </a:lnTo>
                  <a:lnTo>
                    <a:pt x="1549273" y="1549273"/>
                  </a:lnTo>
                  <a:lnTo>
                    <a:pt x="0" y="1549273"/>
                  </a:lnTo>
                  <a:lnTo>
                    <a:pt x="0" y="0"/>
                  </a:lnTo>
                  <a:close/>
                </a:path>
              </a:pathLst>
            </a:custGeom>
            <a:blipFill>
              <a:blip r:embed="rId8"/>
              <a:stretch>
                <a:fillRect l="0" t="0" r="-1" b="-1"/>
              </a:stretch>
            </a:blipFill>
          </p:spPr>
        </p:sp>
      </p:grpSp>
      <p:sp>
        <p:nvSpPr>
          <p:cNvPr name="Freeform 12" id="12"/>
          <p:cNvSpPr/>
          <p:nvPr/>
        </p:nvSpPr>
        <p:spPr>
          <a:xfrm flipH="false" flipV="false" rot="0">
            <a:off x="138271" y="131929"/>
            <a:ext cx="1149901" cy="764843"/>
          </a:xfrm>
          <a:custGeom>
            <a:avLst/>
            <a:gdLst/>
            <a:ahLst/>
            <a:cxnLst/>
            <a:rect r="r" b="b" t="t" l="l"/>
            <a:pathLst>
              <a:path h="764843" w="1149901">
                <a:moveTo>
                  <a:pt x="0" y="0"/>
                </a:moveTo>
                <a:lnTo>
                  <a:pt x="1149901" y="0"/>
                </a:lnTo>
                <a:lnTo>
                  <a:pt x="1149901" y="764842"/>
                </a:lnTo>
                <a:lnTo>
                  <a:pt x="0" y="764842"/>
                </a:lnTo>
                <a:lnTo>
                  <a:pt x="0" y="0"/>
                </a:lnTo>
                <a:close/>
              </a:path>
            </a:pathLst>
          </a:custGeom>
          <a:blipFill>
            <a:blip r:embed="rId9"/>
            <a:stretch>
              <a:fillRect l="0" t="0" r="0" b="0"/>
            </a:stretch>
          </a:blipFill>
        </p:spPr>
      </p:sp>
      <p:grpSp>
        <p:nvGrpSpPr>
          <p:cNvPr name="Group 13" id="13"/>
          <p:cNvGrpSpPr/>
          <p:nvPr/>
        </p:nvGrpSpPr>
        <p:grpSpPr>
          <a:xfrm rot="0">
            <a:off x="3493370" y="5044611"/>
            <a:ext cx="11301260" cy="98889"/>
            <a:chOff x="0" y="0"/>
            <a:chExt cx="15068347" cy="131851"/>
          </a:xfrm>
        </p:grpSpPr>
        <p:sp>
          <p:nvSpPr>
            <p:cNvPr name="Freeform 14" id="14"/>
            <p:cNvSpPr/>
            <p:nvPr/>
          </p:nvSpPr>
          <p:spPr>
            <a:xfrm flipH="false" flipV="false" rot="0">
              <a:off x="0" y="0"/>
              <a:ext cx="15068296" cy="131826"/>
            </a:xfrm>
            <a:custGeom>
              <a:avLst/>
              <a:gdLst/>
              <a:ahLst/>
              <a:cxnLst/>
              <a:rect r="r" b="b" t="t" l="l"/>
              <a:pathLst>
                <a:path h="131826" w="15068296">
                  <a:moveTo>
                    <a:pt x="0" y="0"/>
                  </a:moveTo>
                  <a:lnTo>
                    <a:pt x="15068296" y="0"/>
                  </a:lnTo>
                  <a:lnTo>
                    <a:pt x="15068296" y="131826"/>
                  </a:lnTo>
                  <a:lnTo>
                    <a:pt x="0" y="131826"/>
                  </a:lnTo>
                  <a:lnTo>
                    <a:pt x="0" y="0"/>
                  </a:lnTo>
                  <a:close/>
                </a:path>
              </a:pathLst>
            </a:custGeom>
            <a:blipFill>
              <a:blip r:embed="rId10"/>
              <a:stretch>
                <a:fillRect l="-15776" t="-7897" r="0" b="-7897"/>
              </a:stretch>
            </a:blipFill>
          </p:spPr>
        </p:sp>
      </p:grpSp>
      <p:sp>
        <p:nvSpPr>
          <p:cNvPr name="TextBox 15" id="15"/>
          <p:cNvSpPr txBox="true"/>
          <p:nvPr/>
        </p:nvSpPr>
        <p:spPr>
          <a:xfrm rot="0">
            <a:off x="17785379" y="9769723"/>
            <a:ext cx="152400" cy="200025"/>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Open Sans"/>
                <a:ea typeface="Open Sans"/>
                <a:cs typeface="Open Sans"/>
                <a:sym typeface="Open Sans"/>
              </a:rPr>
              <a:t>18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DAHTfd-CF_g</dc:identifier>
  <dcterms:modified xsi:type="dcterms:W3CDTF">2011-08-01T06:04:30Z</dcterms:modified>
  <cp:revision>1</cp:revision>
  <dc:title>TÍTULO</dc:title>
</cp:coreProperties>
</file>