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30275213" cy="42803763"/>
  <p:notesSz cx="7559675" cy="10691813"/>
  <p:embeddedFontLst>
    <p:embeddedFont>
      <p:font typeface="Open Sans" panose="020B0604020202020204" charset="0"/>
      <p:regular r:id="rId4"/>
      <p:bold r:id="rId5"/>
      <p:italic r:id="rId6"/>
      <p:boldItalic r:id="rId7"/>
    </p:embeddedFont>
    <p:embeddedFont>
      <p:font typeface="Cambria Math" panose="02040503050406030204" pitchFamily="18" charset="0"/>
      <p:regular r:id="rId8"/>
    </p:embeddedFont>
    <p:embeddedFont>
      <p:font typeface="Trebuchet MS" panose="020B0603020202020204" pitchFamily="34" charset="0"/>
      <p:regular r:id="rId9"/>
      <p:bold r:id="rId10"/>
      <p:italic r:id="rId11"/>
      <p:boldItalic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3" roundtripDataSignature="AMtx7mguLk0DgcHqoMVrZz0WIyx5rWSOy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A029"/>
    <a:srgbClr val="3301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789" autoAdjust="0"/>
  </p:normalViewPr>
  <p:slideViewPr>
    <p:cSldViewPr snapToGrid="0">
      <p:cViewPr>
        <p:scale>
          <a:sx n="33" d="100"/>
          <a:sy n="33" d="100"/>
        </p:scale>
        <p:origin x="216" y="-59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customschemas.google.com/relationships/presentationmetadata" Target="metadata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viewProps" Target="view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iran\OneDrive\&#193;rea%20de%20Trabalho\Engenharia%20Mec&#226;nica\Artigo%20Crashbox%20Origami\Otimiza&#231;&#227;oCrashbox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705055732631446"/>
          <c:y val="7.3873834736175217E-2"/>
          <c:w val="0.86694579256577409"/>
          <c:h val="0.8015270160195492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Planilha1!$M$2</c:f>
              <c:strCache>
                <c:ptCount val="1"/>
                <c:pt idx="0">
                  <c:v>CFE %</c:v>
                </c:pt>
              </c:strCache>
            </c:strRef>
          </c:tx>
          <c:spPr>
            <a:solidFill>
              <a:srgbClr val="B5322E"/>
            </a:solidFill>
            <a:ln>
              <a:noFill/>
            </a:ln>
            <a:effectLst/>
          </c:spPr>
          <c:invertIfNegative val="0"/>
          <c:cat>
            <c:strRef>
              <c:f>(Planilha1!$J$3,Planilha1!$J$5:$J$10)</c:f>
              <c:strCache>
                <c:ptCount val="7"/>
                <c:pt idx="0">
                  <c:v>Original</c:v>
                </c:pt>
                <c:pt idx="1">
                  <c:v>M4 - C20</c:v>
                </c:pt>
                <c:pt idx="2">
                  <c:v>M4 - C40</c:v>
                </c:pt>
                <c:pt idx="3">
                  <c:v>M4 - C60</c:v>
                </c:pt>
                <c:pt idx="4">
                  <c:v>M8 - C10</c:v>
                </c:pt>
                <c:pt idx="5">
                  <c:v>M8 - C20</c:v>
                </c:pt>
                <c:pt idx="6">
                  <c:v>M8 - C30</c:v>
                </c:pt>
              </c:strCache>
              <c:extLst xmlns:c16r2="http://schemas.microsoft.com/office/drawing/2015/06/chart"/>
            </c:strRef>
          </c:cat>
          <c:val>
            <c:numRef>
              <c:f>(Planilha1!$M$3,Planilha1!$M$5:$M$10)</c:f>
              <c:numCache>
                <c:formatCode>0.0</c:formatCode>
                <c:ptCount val="7"/>
                <c:pt idx="0">
                  <c:v>31.877689464891407</c:v>
                </c:pt>
                <c:pt idx="1">
                  <c:v>30.217729079645661</c:v>
                </c:pt>
                <c:pt idx="2">
                  <c:v>36.69378565763553</c:v>
                </c:pt>
                <c:pt idx="3">
                  <c:v>56.254112580008375</c:v>
                </c:pt>
                <c:pt idx="4">
                  <c:v>34.183139866005327</c:v>
                </c:pt>
                <c:pt idx="5">
                  <c:v>47.338201430129686</c:v>
                </c:pt>
                <c:pt idx="6">
                  <c:v>66.486224056317511</c:v>
                </c:pt>
              </c:numCache>
              <c:extLst xmlns:c16r2="http://schemas.microsoft.com/office/drawing/2015/06/chart"/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50F-41CB-B31D-E92078B04D49}"/>
            </c:ext>
          </c:extLst>
        </c:ser>
        <c:ser>
          <c:idx val="1"/>
          <c:order val="1"/>
          <c:tx>
            <c:strRef>
              <c:f>Planilha1!$O$3:$O$10</c:f>
              <c:strCache>
                <c:ptCount val="8"/>
                <c:pt idx="0">
                  <c:v>68,1</c:v>
                </c:pt>
                <c:pt idx="1">
                  <c:v>74,9</c:v>
                </c:pt>
                <c:pt idx="2">
                  <c:v>69,8</c:v>
                </c:pt>
                <c:pt idx="3">
                  <c:v>63,3</c:v>
                </c:pt>
                <c:pt idx="4">
                  <c:v>43,7</c:v>
                </c:pt>
                <c:pt idx="5">
                  <c:v>65,8</c:v>
                </c:pt>
                <c:pt idx="6">
                  <c:v>52,7</c:v>
                </c:pt>
                <c:pt idx="7">
                  <c:v>33,5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cat>
            <c:strRef>
              <c:f>(Planilha1!$J$3,Planilha1!$J$5:$J$10)</c:f>
              <c:strCache>
                <c:ptCount val="7"/>
                <c:pt idx="0">
                  <c:v>Original</c:v>
                </c:pt>
                <c:pt idx="1">
                  <c:v>M4 - C20</c:v>
                </c:pt>
                <c:pt idx="2">
                  <c:v>M4 - C40</c:v>
                </c:pt>
                <c:pt idx="3">
                  <c:v>M4 - C60</c:v>
                </c:pt>
                <c:pt idx="4">
                  <c:v>M8 - C10</c:v>
                </c:pt>
                <c:pt idx="5">
                  <c:v>M8 - C20</c:v>
                </c:pt>
                <c:pt idx="6">
                  <c:v>M8 - C30</c:v>
                </c:pt>
              </c:strCache>
              <c:extLst xmlns:c16r2="http://schemas.microsoft.com/office/drawing/2015/06/chart"/>
            </c:strRef>
          </c:cat>
          <c:val>
            <c:numRef>
              <c:f>(Planilha1!$O$3,Planilha1!$O$5:$O$10)</c:f>
              <c:numCache>
                <c:formatCode>0.0</c:formatCode>
                <c:ptCount val="7"/>
                <c:pt idx="0">
                  <c:v>68.122310535108596</c:v>
                </c:pt>
                <c:pt idx="1">
                  <c:v>69.782270920354335</c:v>
                </c:pt>
                <c:pt idx="2">
                  <c:v>63.30621434236447</c:v>
                </c:pt>
                <c:pt idx="3">
                  <c:v>43.745887419991625</c:v>
                </c:pt>
                <c:pt idx="4">
                  <c:v>65.81686013399468</c:v>
                </c:pt>
                <c:pt idx="5">
                  <c:v>52.661798569870314</c:v>
                </c:pt>
                <c:pt idx="6">
                  <c:v>33.513775943682489</c:v>
                </c:pt>
              </c:numCache>
              <c:extLst xmlns:c16r2="http://schemas.microsoft.com/office/drawing/2015/06/chart"/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50F-41CB-B31D-E92078B04D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85428416"/>
        <c:axId val="1885438208"/>
      </c:barChart>
      <c:catAx>
        <c:axId val="1885428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85438208"/>
        <c:crosses val="autoZero"/>
        <c:auto val="1"/>
        <c:lblAlgn val="ctr"/>
        <c:lblOffset val="100"/>
        <c:noMultiLvlLbl val="0"/>
      </c:catAx>
      <c:valAx>
        <c:axId val="1885438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85428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25" cy="4009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6662679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7" name="Google Shape;4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62200" y="801688"/>
            <a:ext cx="2836863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954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lt1"/>
        </a:solidFill>
        <a:effectLst/>
      </p:bgPr>
    </p:bg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;p3"/>
          <p:cNvSpPr txBox="1">
            <a:spLocks noGrp="1"/>
          </p:cNvSpPr>
          <p:nvPr>
            <p:ph type="title"/>
          </p:nvPr>
        </p:nvSpPr>
        <p:spPr>
          <a:xfrm>
            <a:off x="1032120" y="6196320"/>
            <a:ext cx="28209960" cy="17079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5400" tIns="455400" rIns="455400" bIns="455400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3"/>
          <p:cNvSpPr txBox="1">
            <a:spLocks noGrp="1"/>
          </p:cNvSpPr>
          <p:nvPr>
            <p:ph type="sldNum" idx="12"/>
          </p:nvPr>
        </p:nvSpPr>
        <p:spPr>
          <a:xfrm>
            <a:off x="28052640" y="38807280"/>
            <a:ext cx="1814760" cy="3273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5400" tIns="455400" rIns="455400" bIns="455400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AND_TWO_COLUMNS" type="twoObj">
  <p:cSld name="TWO_OBJECTS">
    <p:bg>
      <p:bgPr>
        <a:solidFill>
          <a:schemeClr val="lt1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2"/>
          <p:cNvSpPr txBox="1">
            <a:spLocks noGrp="1"/>
          </p:cNvSpPr>
          <p:nvPr>
            <p:ph type="title"/>
          </p:nvPr>
        </p:nvSpPr>
        <p:spPr>
          <a:xfrm>
            <a:off x="1032120" y="3703320"/>
            <a:ext cx="28209960" cy="4763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5400" tIns="455400" rIns="455400" bIns="4554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Google Shape;39;p12"/>
          <p:cNvSpPr txBox="1">
            <a:spLocks noGrp="1"/>
          </p:cNvSpPr>
          <p:nvPr>
            <p:ph type="body" idx="1"/>
          </p:nvPr>
        </p:nvSpPr>
        <p:spPr>
          <a:xfrm>
            <a:off x="1032120" y="9590760"/>
            <a:ext cx="13241520" cy="28428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5400" tIns="455400" rIns="455400" bIns="4554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Google Shape;40;p12"/>
          <p:cNvSpPr txBox="1">
            <a:spLocks noGrp="1"/>
          </p:cNvSpPr>
          <p:nvPr>
            <p:ph type="body" idx="2"/>
          </p:nvPr>
        </p:nvSpPr>
        <p:spPr>
          <a:xfrm>
            <a:off x="16000200" y="9590760"/>
            <a:ext cx="13241520" cy="28428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5400" tIns="455400" rIns="455400" bIns="4554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Google Shape;41;p12"/>
          <p:cNvSpPr txBox="1">
            <a:spLocks noGrp="1"/>
          </p:cNvSpPr>
          <p:nvPr>
            <p:ph type="sldNum" idx="12"/>
          </p:nvPr>
        </p:nvSpPr>
        <p:spPr>
          <a:xfrm>
            <a:off x="28052640" y="38807280"/>
            <a:ext cx="1814760" cy="3273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5400" tIns="455400" rIns="455400" bIns="455400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ONLY" type="titleOnly">
  <p:cSld name="TITLE_ONLY">
    <p:bg>
      <p:bgPr>
        <a:solidFill>
          <a:schemeClr val="lt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3"/>
          <p:cNvSpPr txBox="1">
            <a:spLocks noGrp="1"/>
          </p:cNvSpPr>
          <p:nvPr>
            <p:ph type="title"/>
          </p:nvPr>
        </p:nvSpPr>
        <p:spPr>
          <a:xfrm>
            <a:off x="1032120" y="3703320"/>
            <a:ext cx="28209960" cy="4763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5400" tIns="455400" rIns="455400" bIns="4554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sldNum" idx="12"/>
          </p:nvPr>
        </p:nvSpPr>
        <p:spPr>
          <a:xfrm>
            <a:off x="28052640" y="38807280"/>
            <a:ext cx="1814760" cy="3273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5400" tIns="455400" rIns="455400" bIns="455400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_COLUMN_TEXT" type="blank">
  <p:cSld name="BLANK"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"/>
          <p:cNvSpPr txBox="1">
            <a:spLocks noGrp="1"/>
          </p:cNvSpPr>
          <p:nvPr>
            <p:ph type="title"/>
          </p:nvPr>
        </p:nvSpPr>
        <p:spPr>
          <a:xfrm>
            <a:off x="1032120" y="4623840"/>
            <a:ext cx="9295200" cy="6286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5400" tIns="455400" rIns="455400" bIns="455400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4"/>
          <p:cNvSpPr txBox="1">
            <a:spLocks noGrp="1"/>
          </p:cNvSpPr>
          <p:nvPr>
            <p:ph type="body" idx="1"/>
          </p:nvPr>
        </p:nvSpPr>
        <p:spPr>
          <a:xfrm>
            <a:off x="1032120" y="11564280"/>
            <a:ext cx="9295200" cy="26456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5400" tIns="455400" rIns="455400" bIns="4554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4"/>
          <p:cNvSpPr txBox="1">
            <a:spLocks noGrp="1"/>
          </p:cNvSpPr>
          <p:nvPr>
            <p:ph type="sldNum" idx="12"/>
          </p:nvPr>
        </p:nvSpPr>
        <p:spPr>
          <a:xfrm>
            <a:off x="28052640" y="38807280"/>
            <a:ext cx="1814760" cy="3273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5400" tIns="455400" rIns="455400" bIns="455400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_POINT">
  <p:cSld name="MAIN_POINT">
    <p:bg>
      <p:bgPr>
        <a:solidFill>
          <a:schemeClr val="lt1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5"/>
          <p:cNvSpPr txBox="1">
            <a:spLocks noGrp="1"/>
          </p:cNvSpPr>
          <p:nvPr>
            <p:ph type="title"/>
          </p:nvPr>
        </p:nvSpPr>
        <p:spPr>
          <a:xfrm>
            <a:off x="1623240" y="3746160"/>
            <a:ext cx="21081960" cy="34041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5400" tIns="455400" rIns="455400" bIns="4554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5"/>
          <p:cNvSpPr txBox="1">
            <a:spLocks noGrp="1"/>
          </p:cNvSpPr>
          <p:nvPr>
            <p:ph type="sldNum" idx="12"/>
          </p:nvPr>
        </p:nvSpPr>
        <p:spPr>
          <a:xfrm>
            <a:off x="28052640" y="38807280"/>
            <a:ext cx="1814760" cy="3273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5400" tIns="455400" rIns="455400" bIns="455400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_TITLE_AND_DESCRIPTION">
  <p:cSld name="SECTION_TITLE_AND_DESCRIPTION">
    <p:bg>
      <p:bgPr>
        <a:solidFill>
          <a:schemeClr val="lt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6"/>
          <p:cNvSpPr/>
          <p:nvPr/>
        </p:nvSpPr>
        <p:spPr>
          <a:xfrm>
            <a:off x="15138000" y="-1080"/>
            <a:ext cx="15135840" cy="4280184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455400" tIns="455400" rIns="455400" bIns="4554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6"/>
          <p:cNvSpPr txBox="1">
            <a:spLocks noGrp="1"/>
          </p:cNvSpPr>
          <p:nvPr>
            <p:ph type="title"/>
          </p:nvPr>
        </p:nvSpPr>
        <p:spPr>
          <a:xfrm>
            <a:off x="879120" y="10262520"/>
            <a:ext cx="13391640" cy="123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5400" tIns="455400" rIns="455400" bIns="455400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p6"/>
          <p:cNvSpPr txBox="1">
            <a:spLocks noGrp="1"/>
          </p:cNvSpPr>
          <p:nvPr>
            <p:ph type="body" idx="1"/>
          </p:nvPr>
        </p:nvSpPr>
        <p:spPr>
          <a:xfrm>
            <a:off x="16354800" y="6025680"/>
            <a:ext cx="12702240" cy="30748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5400" tIns="455400" rIns="455400" bIns="455400" anchor="ctr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Google Shape;20;p6"/>
          <p:cNvSpPr txBox="1">
            <a:spLocks noGrp="1"/>
          </p:cNvSpPr>
          <p:nvPr>
            <p:ph type="sldNum" idx="12"/>
          </p:nvPr>
        </p:nvSpPr>
        <p:spPr>
          <a:xfrm>
            <a:off x="28052640" y="38807280"/>
            <a:ext cx="1814760" cy="3273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5400" tIns="455400" rIns="455400" bIns="455400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_ONLY">
  <p:cSld name="CAPTION_ONLY">
    <p:bg>
      <p:bgPr>
        <a:solidFill>
          <a:schemeClr val="lt1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7"/>
          <p:cNvSpPr txBox="1">
            <a:spLocks noGrp="1"/>
          </p:cNvSpPr>
          <p:nvPr>
            <p:ph type="body" idx="1"/>
          </p:nvPr>
        </p:nvSpPr>
        <p:spPr>
          <a:xfrm>
            <a:off x="1032120" y="35206560"/>
            <a:ext cx="19860120" cy="5033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5400" tIns="455400" rIns="455400" bIns="455400" anchor="ctr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endParaRPr/>
          </a:p>
        </p:txBody>
      </p:sp>
      <p:sp>
        <p:nvSpPr>
          <p:cNvPr id="23" name="Google Shape;23;p7"/>
          <p:cNvSpPr txBox="1">
            <a:spLocks noGrp="1"/>
          </p:cNvSpPr>
          <p:nvPr>
            <p:ph type="sldNum" idx="12"/>
          </p:nvPr>
        </p:nvSpPr>
        <p:spPr>
          <a:xfrm>
            <a:off x="28052640" y="38807280"/>
            <a:ext cx="1814760" cy="3273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5400" tIns="455400" rIns="455400" bIns="455400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_NUMBER">
  <p:cSld name="BIG_NUMBER">
    <p:bg>
      <p:bgPr>
        <a:solidFill>
          <a:schemeClr val="lt1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8"/>
          <p:cNvSpPr txBox="1">
            <a:spLocks noGrp="1"/>
          </p:cNvSpPr>
          <p:nvPr>
            <p:ph type="title" hasCustomPrompt="1"/>
          </p:nvPr>
        </p:nvSpPr>
        <p:spPr>
          <a:xfrm>
            <a:off x="1032120" y="9205200"/>
            <a:ext cx="28209960" cy="16337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5400" tIns="455400" rIns="455400" bIns="455400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t>xx%</a:t>
            </a:r>
          </a:p>
        </p:txBody>
      </p:sp>
      <p:sp>
        <p:nvSpPr>
          <p:cNvPr id="26" name="Google Shape;26;p8"/>
          <p:cNvSpPr txBox="1">
            <a:spLocks noGrp="1"/>
          </p:cNvSpPr>
          <p:nvPr>
            <p:ph type="body" idx="1"/>
          </p:nvPr>
        </p:nvSpPr>
        <p:spPr>
          <a:xfrm>
            <a:off x="1032120" y="26232840"/>
            <a:ext cx="28209960" cy="1082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5400" tIns="455400" rIns="455400" bIns="4554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Google Shape;27;p8"/>
          <p:cNvSpPr txBox="1">
            <a:spLocks noGrp="1"/>
          </p:cNvSpPr>
          <p:nvPr>
            <p:ph type="sldNum" idx="12"/>
          </p:nvPr>
        </p:nvSpPr>
        <p:spPr>
          <a:xfrm>
            <a:off x="28052640" y="38807280"/>
            <a:ext cx="1814760" cy="3273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5400" tIns="455400" rIns="455400" bIns="455400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 2">
    <p:bg>
      <p:bgPr>
        <a:solidFill>
          <a:schemeClr val="lt1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9"/>
          <p:cNvSpPr txBox="1">
            <a:spLocks noGrp="1"/>
          </p:cNvSpPr>
          <p:nvPr>
            <p:ph type="sldNum" idx="12"/>
          </p:nvPr>
        </p:nvSpPr>
        <p:spPr>
          <a:xfrm>
            <a:off x="28052640" y="38807280"/>
            <a:ext cx="1814760" cy="3273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5400" tIns="455400" rIns="455400" bIns="455400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_HEADER" type="secHead">
  <p:cSld name="SECTION_HEADER">
    <p:bg>
      <p:bgPr>
        <a:solidFill>
          <a:schemeClr val="lt1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0"/>
          <p:cNvSpPr txBox="1">
            <a:spLocks noGrp="1"/>
          </p:cNvSpPr>
          <p:nvPr>
            <p:ph type="title"/>
          </p:nvPr>
        </p:nvSpPr>
        <p:spPr>
          <a:xfrm>
            <a:off x="1032120" y="17899200"/>
            <a:ext cx="28209960" cy="7003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5400" tIns="455400" rIns="455400" bIns="4554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Google Shape;32;p10"/>
          <p:cNvSpPr txBox="1">
            <a:spLocks noGrp="1"/>
          </p:cNvSpPr>
          <p:nvPr>
            <p:ph type="sldNum" idx="12"/>
          </p:nvPr>
        </p:nvSpPr>
        <p:spPr>
          <a:xfrm>
            <a:off x="28052640" y="38807280"/>
            <a:ext cx="1814760" cy="3273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5400" tIns="455400" rIns="455400" bIns="455400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AND_BODY" type="tx">
  <p:cSld name="TITLE_AND_BODY">
    <p:bg>
      <p:bgPr>
        <a:solidFill>
          <a:schemeClr val="lt1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1"/>
          <p:cNvSpPr txBox="1">
            <a:spLocks noGrp="1"/>
          </p:cNvSpPr>
          <p:nvPr>
            <p:ph type="title"/>
          </p:nvPr>
        </p:nvSpPr>
        <p:spPr>
          <a:xfrm>
            <a:off x="1032120" y="3703320"/>
            <a:ext cx="28209960" cy="4763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5400" tIns="455400" rIns="455400" bIns="4554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Google Shape;35;p11"/>
          <p:cNvSpPr txBox="1">
            <a:spLocks noGrp="1"/>
          </p:cNvSpPr>
          <p:nvPr>
            <p:ph type="body" idx="1"/>
          </p:nvPr>
        </p:nvSpPr>
        <p:spPr>
          <a:xfrm>
            <a:off x="1032120" y="9590760"/>
            <a:ext cx="28209960" cy="28428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5400" tIns="455400" rIns="455400" bIns="4554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Google Shape;36;p11"/>
          <p:cNvSpPr txBox="1">
            <a:spLocks noGrp="1"/>
          </p:cNvSpPr>
          <p:nvPr>
            <p:ph type="sldNum" idx="12"/>
          </p:nvPr>
        </p:nvSpPr>
        <p:spPr>
          <a:xfrm>
            <a:off x="28052640" y="38807280"/>
            <a:ext cx="1814760" cy="3273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5400" tIns="455400" rIns="455400" bIns="455400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26" Type="http://schemas.openxmlformats.org/officeDocument/2006/relationships/image" Target="../media/image14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5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png"/><Relationship Id="rId29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1.png"/><Relationship Id="rId28" Type="http://schemas.openxmlformats.org/officeDocument/2006/relationships/image" Target="../media/image16.jpg"/><Relationship Id="rId10" Type="http://schemas.openxmlformats.org/officeDocument/2006/relationships/image" Target="../media/image8.png"/><Relationship Id="rId31" Type="http://schemas.openxmlformats.org/officeDocument/2006/relationships/image" Target="../media/image1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7" Type="http://schemas.openxmlformats.org/officeDocument/2006/relationships/image" Target="../media/image15.jpg"/><Relationship Id="rId30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1"/>
          <p:cNvGrpSpPr/>
          <p:nvPr/>
        </p:nvGrpSpPr>
        <p:grpSpPr>
          <a:xfrm>
            <a:off x="9998956" y="9384946"/>
            <a:ext cx="19806023" cy="18022888"/>
            <a:chOff x="10341000" y="9051120"/>
            <a:chExt cx="19007700" cy="20220900"/>
          </a:xfrm>
        </p:grpSpPr>
        <p:sp>
          <p:nvSpPr>
            <p:cNvPr id="50" name="Google Shape;50;p1"/>
            <p:cNvSpPr/>
            <p:nvPr/>
          </p:nvSpPr>
          <p:spPr>
            <a:xfrm>
              <a:off x="10341000" y="9051120"/>
              <a:ext cx="19007700" cy="20220900"/>
            </a:xfrm>
            <a:prstGeom prst="rect">
              <a:avLst/>
            </a:prstGeom>
            <a:solidFill>
              <a:srgbClr val="4F156A"/>
            </a:solidFill>
            <a:ln>
              <a:solidFill>
                <a:srgbClr val="F0A029"/>
              </a:solidFill>
            </a:ln>
          </p:spPr>
          <p:txBody>
            <a:bodyPr spcFirstLastPara="1" wrap="square" lIns="93775" tIns="95250" rIns="93775" bIns="952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58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1;p1"/>
            <p:cNvSpPr/>
            <p:nvPr/>
          </p:nvSpPr>
          <p:spPr>
            <a:xfrm>
              <a:off x="10455480" y="9164520"/>
              <a:ext cx="18779400" cy="1999440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0A029"/>
              </a:solidFill>
            </a:ln>
          </p:spPr>
          <p:txBody>
            <a:bodyPr spcFirstLastPara="1" wrap="square" lIns="93775" tIns="95250" rIns="93775" bIns="952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5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2" name="Google Shape;52;p1"/>
          <p:cNvGrpSpPr/>
          <p:nvPr/>
        </p:nvGrpSpPr>
        <p:grpSpPr>
          <a:xfrm>
            <a:off x="939130" y="23223060"/>
            <a:ext cx="8684640" cy="1352160"/>
            <a:chOff x="1097280" y="26432640"/>
            <a:chExt cx="8684640" cy="1352160"/>
          </a:xfrm>
        </p:grpSpPr>
        <p:sp>
          <p:nvSpPr>
            <p:cNvPr id="53" name="Google Shape;53;p1"/>
            <p:cNvSpPr/>
            <p:nvPr/>
          </p:nvSpPr>
          <p:spPr>
            <a:xfrm>
              <a:off x="1097280" y="26433000"/>
              <a:ext cx="8684640" cy="1351080"/>
            </a:xfrm>
            <a:prstGeom prst="roundRect">
              <a:avLst>
                <a:gd name="adj" fmla="val 30969"/>
              </a:avLst>
            </a:prstGeom>
            <a:gradFill>
              <a:gsLst>
                <a:gs pos="5000">
                  <a:srgbClr val="F0A029"/>
                </a:gs>
                <a:gs pos="0">
                  <a:srgbClr val="330155"/>
                </a:gs>
                <a:gs pos="45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0000" tIns="91425" rIns="90000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F156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1"/>
            <p:cNvSpPr/>
            <p:nvPr/>
          </p:nvSpPr>
          <p:spPr>
            <a:xfrm>
              <a:off x="1097280" y="26432640"/>
              <a:ext cx="8684640" cy="13521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200" tIns="182875" rIns="90000" bIns="1828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900"/>
                <a:buFont typeface="Arial"/>
                <a:buNone/>
              </a:pPr>
              <a:r>
                <a:rPr lang="pt-BR" sz="6900" b="1" i="0" u="none" strike="noStrike" cap="none" dirty="0">
                  <a:solidFill>
                    <a:srgbClr val="330155"/>
                  </a:solidFill>
                  <a:latin typeface="Arial"/>
                  <a:ea typeface="Arial"/>
                  <a:cs typeface="Arial"/>
                  <a:sym typeface="Arial"/>
                </a:rPr>
                <a:t>METODOLOGIA</a:t>
              </a:r>
              <a:endParaRPr sz="6900" b="0" i="0" u="none" strike="noStrike" cap="none" dirty="0">
                <a:solidFill>
                  <a:srgbClr val="33015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5" name="Google Shape;55;p1"/>
          <p:cNvSpPr/>
          <p:nvPr/>
        </p:nvSpPr>
        <p:spPr>
          <a:xfrm>
            <a:off x="20087143" y="27913994"/>
            <a:ext cx="8684700" cy="1351200"/>
          </a:xfrm>
          <a:prstGeom prst="roundRect">
            <a:avLst>
              <a:gd name="adj" fmla="val 30969"/>
            </a:avLst>
          </a:prstGeom>
          <a:gradFill flip="none" rotWithShape="1">
            <a:gsLst>
              <a:gs pos="0">
                <a:srgbClr val="330155"/>
              </a:gs>
              <a:gs pos="5000">
                <a:srgbClr val="F0A029"/>
              </a:gs>
              <a:gs pos="45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txBody>
          <a:bodyPr spcFirstLastPara="1" wrap="square" lIns="90000" tIns="91425" rIns="90000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4F156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1"/>
          <p:cNvSpPr/>
          <p:nvPr/>
        </p:nvSpPr>
        <p:spPr>
          <a:xfrm>
            <a:off x="20087143" y="34640115"/>
            <a:ext cx="8684700" cy="1351200"/>
          </a:xfrm>
          <a:prstGeom prst="roundRect">
            <a:avLst>
              <a:gd name="adj" fmla="val 30969"/>
            </a:avLst>
          </a:prstGeom>
          <a:gradFill>
            <a:gsLst>
              <a:gs pos="0">
                <a:srgbClr val="330155"/>
              </a:gs>
              <a:gs pos="45000">
                <a:schemeClr val="bg1"/>
              </a:gs>
              <a:gs pos="5000">
                <a:srgbClr val="F0A029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0000" tIns="91425" rIns="90000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4F156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1"/>
          <p:cNvSpPr/>
          <p:nvPr/>
        </p:nvSpPr>
        <p:spPr>
          <a:xfrm>
            <a:off x="1437840" y="3791160"/>
            <a:ext cx="27747720" cy="2718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4300" rIns="274300" bIns="2743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pt-BR" sz="6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OTIMIZAÇÃO DA ABSORÇÃO DE ENERGIA EM </a:t>
            </a:r>
            <a:r>
              <a:rPr lang="pt-BR" sz="6600" b="1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CRASH BOXES </a:t>
            </a:r>
            <a:r>
              <a:rPr lang="pt-BR" sz="6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UTILIZANDO O PADRÃO DE ORIGAMI </a:t>
            </a:r>
            <a:r>
              <a:rPr lang="pt-BR" sz="6600" b="1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MIURA-ORI</a:t>
            </a:r>
            <a:r>
              <a:rPr lang="pt-BR" sz="6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7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1"/>
          <p:cNvSpPr/>
          <p:nvPr/>
        </p:nvSpPr>
        <p:spPr>
          <a:xfrm>
            <a:off x="1414800" y="6514560"/>
            <a:ext cx="27398520" cy="1352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0000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pt-BR" sz="3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Yuri Whagner Miranda Evangelista¹, Mirelly Luisa Melo Silva², Márcio Eduardo Silveira³</a:t>
            </a:r>
            <a:endParaRPr sz="3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pt-BR" sz="3000" baseline="30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1,2,3 </a:t>
            </a:r>
            <a:r>
              <a:rPr lang="pt-BR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Universidade Federal de São João del-Rei, 170, Praça Frei Orlando – Centro, São João del Rei, MG, 36307-334 – Brasil</a:t>
            </a:r>
            <a:endParaRPr sz="3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Google Shape;59;p1"/>
              <p:cNvSpPr/>
              <p:nvPr/>
            </p:nvSpPr>
            <p:spPr>
              <a:xfrm>
                <a:off x="891082" y="19998840"/>
                <a:ext cx="8684700" cy="2372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82875" tIns="182875" rIns="90000" bIns="0" anchor="t" anchorCtr="0">
                <a:noAutofit/>
              </a:bodyPr>
              <a:lstStyle/>
              <a:p>
                <a:pPr marL="457200" lvl="0" indent="-393700" algn="just">
                  <a:buClr>
                    <a:schemeClr val="dk1"/>
                  </a:buClr>
                  <a:buSzPts val="2600"/>
                  <a:buChar char="●"/>
                </a:pPr>
                <a:r>
                  <a:rPr lang="pt-BR" sz="2600" dirty="0"/>
                  <a:t>Analisar a influência da geometria pré-dobrada no modo de colapso e nos índices de </a:t>
                </a:r>
                <a:r>
                  <a:rPr lang="pt-BR" sz="2600" i="1" dirty="0"/>
                  <a:t>crashworthiness</a:t>
                </a:r>
                <a:r>
                  <a:rPr lang="pt-BR" sz="2600" dirty="0"/>
                  <a:t>, comparando os modelos origami com uma </a:t>
                </a:r>
                <a:r>
                  <a:rPr lang="pt-BR" sz="2600" i="1" dirty="0"/>
                  <a:t>crash box</a:t>
                </a:r>
                <a:r>
                  <a:rPr lang="pt-BR" sz="2600" dirty="0"/>
                  <a:t> convencional;</a:t>
                </a:r>
              </a:p>
              <a:p>
                <a:pPr marL="457200" lvl="0" indent="-393700" algn="just">
                  <a:buClr>
                    <a:schemeClr val="dk1"/>
                  </a:buClr>
                  <a:buSzPts val="2600"/>
                  <a:buChar char="●"/>
                </a:pPr>
                <a:r>
                  <a:rPr lang="pt-BR" sz="2600" dirty="0"/>
                  <a:t>Investigar como a variação no número de módulos e na razão dimensional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800" b="1" i="1">
                            <a:latin typeface="Cambria Math" panose="02040503050406030204" pitchFamily="18" charset="0"/>
                          </a:rPr>
                          <m:t>𝑪</m:t>
                        </m:r>
                      </m:num>
                      <m:den>
                        <m:r>
                          <a:rPr lang="pt-BR" sz="2800" b="1" i="1">
                            <a:latin typeface="Cambria Math" panose="02040503050406030204" pitchFamily="18" charset="0"/>
                          </a:rPr>
                          <m:t>𝑳</m:t>
                        </m:r>
                      </m:den>
                    </m:f>
                  </m:oMath>
                </a14:m>
                <a:r>
                  <a:rPr lang="pt-BR" sz="2800" b="1" dirty="0">
                    <a:solidFill>
                      <a:schemeClr val="dk1"/>
                    </a:solidFill>
                  </a:rPr>
                  <a:t>  </a:t>
                </a:r>
                <a:r>
                  <a:rPr lang="pt-BR" sz="2600" dirty="0"/>
                  <a:t>afeta a absorção de energia.</a:t>
                </a:r>
                <a:endParaRPr sz="26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59" name="Google Shape;59;p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082" y="19998840"/>
                <a:ext cx="8684700" cy="2372100"/>
              </a:xfrm>
              <a:prstGeom prst="rect">
                <a:avLst/>
              </a:prstGeom>
              <a:blipFill>
                <a:blip r:embed="rId3"/>
                <a:stretch>
                  <a:fillRect r="-1263" b="-2108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Google Shape;60;p1"/>
          <p:cNvSpPr/>
          <p:nvPr/>
        </p:nvSpPr>
        <p:spPr>
          <a:xfrm>
            <a:off x="720000" y="10095526"/>
            <a:ext cx="8684700" cy="87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182875" rIns="90000" bIns="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capacidade de uma estrutura proteger os ocupantes é medida pelos índices de </a:t>
            </a:r>
            <a:r>
              <a:rPr lang="pt-BR" sz="2600" b="0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crashworthiness</a:t>
            </a:r>
            <a:r>
              <a:rPr lang="pt-BR" sz="2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pt-BR" sz="2600" dirty="0"/>
              <a:t>U</a:t>
            </a:r>
            <a:r>
              <a:rPr lang="pt-BR" sz="2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 dispositivo ideal deve apresentar baixa força de pico, alta força média e, consequentemente, alta eficiência da força de esmagamento (CFE). </a:t>
            </a:r>
            <a:endParaRPr dirty="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Neste contexto, tubos de parede fina, conhecidos como </a:t>
            </a:r>
            <a:r>
              <a:rPr lang="pt-BR" sz="2600" b="0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crash boxes</a:t>
            </a:r>
            <a:r>
              <a:rPr lang="pt-BR" sz="2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são componentes essenciais em sistemas de segurança passiva veicular, projetados para absorver a energia de um impacto através de deformação plástica progressiva </a:t>
            </a:r>
            <a:r>
              <a:rPr lang="pt-BR" sz="2600" dirty="0"/>
              <a:t>(DIPAOLO e TOM, 2006)</a:t>
            </a:r>
            <a:r>
              <a:rPr lang="pt-BR" sz="2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No entanto, o colapso dessas estruturas por flambagem é um fenômeno complexo e de difícil controle. Uma abordagem para otimizar esse comportamento é o pré-dobramento da estrutura utilizando padrões de origami, que permitem controlar o modo de colaps</a:t>
            </a:r>
            <a:r>
              <a:rPr lang="pt-BR" sz="2600" dirty="0"/>
              <a:t>o (MA; YOU, 2013)</a:t>
            </a:r>
            <a:r>
              <a:rPr lang="pt-BR" sz="2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Sendo assim, o presente trabalho avalia, por simulação numérica, como a geometria do padrão </a:t>
            </a:r>
            <a:r>
              <a:rPr lang="pt-BR" sz="2600" b="0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Miura-ori</a:t>
            </a:r>
            <a:r>
              <a:rPr lang="pt-BR" sz="2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impacta o modo de colapso e nos índices de </a:t>
            </a:r>
            <a:r>
              <a:rPr lang="pt-BR" sz="2600" b="0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crashworthiness</a:t>
            </a:r>
            <a:r>
              <a:rPr lang="pt-BR" sz="2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 uma </a:t>
            </a:r>
            <a:r>
              <a:rPr lang="pt-BR" sz="2600" b="0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crash box</a:t>
            </a:r>
            <a:r>
              <a:rPr lang="pt-BR" sz="2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 alumínio, em comparação com um modelo convencional.</a:t>
            </a:r>
            <a:endParaRPr sz="2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Google Shape;61;p1"/>
              <p:cNvSpPr/>
              <p:nvPr/>
            </p:nvSpPr>
            <p:spPr>
              <a:xfrm>
                <a:off x="19384100" y="29453475"/>
                <a:ext cx="10090800" cy="5067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200" tIns="182875" rIns="90000" bIns="0" anchor="t" anchorCtr="0">
                <a:noAutofit/>
              </a:bodyPr>
              <a:lstStyle/>
              <a:p>
                <a:pPr marL="457200" lvl="0" indent="-393700" algn="just">
                  <a:buClr>
                    <a:schemeClr val="dk1"/>
                  </a:buClr>
                  <a:buSzPts val="2600"/>
                  <a:buChar char="●"/>
                </a:pPr>
                <a:r>
                  <a:rPr lang="pt-BR" sz="2600" dirty="0"/>
                  <a:t>O aumento da razão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600" b="1" i="1">
                            <a:latin typeface="Cambria Math" panose="02040503050406030204" pitchFamily="18" charset="0"/>
                          </a:rPr>
                          <m:t>𝑪</m:t>
                        </m:r>
                      </m:num>
                      <m:den>
                        <m:r>
                          <a:rPr lang="pt-BR" sz="2600" b="1" i="1">
                            <a:latin typeface="Cambria Math" panose="02040503050406030204" pitchFamily="18" charset="0"/>
                          </a:rPr>
                          <m:t>𝑳</m:t>
                        </m:r>
                      </m:den>
                    </m:f>
                    <m:r>
                      <a:rPr lang="pt-BR" sz="26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sz="2600" dirty="0"/>
                  <a:t>​ e do número de módulos levou a uma diminuição considerável da força de pico e a um aumento significativo na eficiência da força de esmagamento (CFE)</a:t>
                </a:r>
                <a:r>
                  <a:rPr lang="pt-BR" sz="2600" dirty="0">
                    <a:solidFill>
                      <a:schemeClr val="dk1"/>
                    </a:solidFill>
                  </a:rPr>
                  <a:t>;</a:t>
                </a:r>
                <a:endParaRPr sz="2600" dirty="0">
                  <a:solidFill>
                    <a:schemeClr val="dk1"/>
                  </a:solidFill>
                </a:endParaRPr>
              </a:p>
              <a:p>
                <a:pPr marL="457200" indent="-393700" algn="just">
                  <a:buClr>
                    <a:schemeClr val="dk1"/>
                  </a:buClr>
                  <a:buSzPts val="2600"/>
                  <a:buFont typeface="Arial"/>
                  <a:buChar char="●"/>
                </a:pPr>
                <a:r>
                  <a:rPr lang="pt-BR" sz="2600" dirty="0">
                    <a:solidFill>
                      <a:schemeClr val="dk1"/>
                    </a:solidFill>
                  </a:rPr>
                  <a:t>Para a menor razão dimensional </a:t>
                </a:r>
                <a:r>
                  <a:rPr lang="pt-BR" sz="2600" dirty="0"/>
                  <a:t>os índices não apresentaram melhorias significativas em relação ao modelo de referência;</a:t>
                </a:r>
                <a:endParaRPr sz="2600" dirty="0">
                  <a:solidFill>
                    <a:schemeClr val="dk1"/>
                  </a:solidFill>
                </a:endParaRPr>
              </a:p>
              <a:p>
                <a:pPr marL="457200" indent="-393700" algn="just">
                  <a:buClr>
                    <a:schemeClr val="dk1"/>
                  </a:buClr>
                  <a:buSzPts val="2600"/>
                  <a:buFont typeface="Arial"/>
                  <a:buChar char="●"/>
                </a:pPr>
                <a:r>
                  <a:rPr lang="pt-BR" sz="2600" dirty="0"/>
                  <a:t>O modelo M8-C30 apresentou o melhor desempenho, alcançando uma melhoria de 108,4</a:t>
                </a:r>
                <a:r>
                  <a:rPr lang="pt-BR" sz="2600"/>
                  <a:t>% na </a:t>
                </a:r>
                <a:r>
                  <a:rPr lang="pt-BR" sz="2600" dirty="0"/>
                  <a:t>CFE em relação ao modelo de referência.</a:t>
                </a:r>
              </a:p>
            </p:txBody>
          </p:sp>
        </mc:Choice>
        <mc:Fallback xmlns="">
          <p:sp>
            <p:nvSpPr>
              <p:cNvPr id="61" name="Google Shape;61;p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84100" y="29453475"/>
                <a:ext cx="10090800" cy="5067600"/>
              </a:xfrm>
              <a:prstGeom prst="rect">
                <a:avLst/>
              </a:prstGeom>
              <a:blipFill>
                <a:blip r:embed="rId4"/>
                <a:stretch>
                  <a:fillRect r="-108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Google Shape;62;p1"/>
          <p:cNvSpPr/>
          <p:nvPr/>
        </p:nvSpPr>
        <p:spPr>
          <a:xfrm>
            <a:off x="13128420" y="9350018"/>
            <a:ext cx="12993600" cy="1351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182875" rIns="0" bIns="1828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Font typeface="Arial"/>
              <a:buNone/>
            </a:pPr>
            <a:r>
              <a:rPr lang="pt-BR" sz="6900" b="1" i="0" u="none" strike="noStrike" cap="none" dirty="0">
                <a:solidFill>
                  <a:srgbClr val="330155"/>
                </a:solidFill>
                <a:latin typeface="Arial"/>
                <a:ea typeface="Arial"/>
                <a:cs typeface="Arial"/>
                <a:sym typeface="Arial"/>
              </a:rPr>
              <a:t>RESULTADOS E DISCUSSÃO</a:t>
            </a:r>
            <a:endParaRPr sz="6900" b="0" i="0" u="none" strike="noStrike" cap="none" dirty="0">
              <a:solidFill>
                <a:srgbClr val="33015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1"/>
          <p:cNvSpPr/>
          <p:nvPr/>
        </p:nvSpPr>
        <p:spPr>
          <a:xfrm>
            <a:off x="10695526" y="10897850"/>
            <a:ext cx="9144000" cy="20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91425" rIns="90000" bIns="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pt-BR" sz="2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Ao observar a Figura </a:t>
            </a:r>
            <a:r>
              <a:rPr lang="pt-BR" sz="2600" dirty="0"/>
              <a:t>3, </a:t>
            </a:r>
            <a:r>
              <a:rPr lang="pt-BR" sz="2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fica claro que a geometria </a:t>
            </a:r>
            <a:r>
              <a:rPr lang="pt-BR" sz="2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pré</a:t>
            </a:r>
            <a:r>
              <a:rPr lang="pt-BR" sz="2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-dobrada e o número de dobras induz um modo de colapso axial m</a:t>
            </a:r>
            <a:r>
              <a:rPr lang="pt-BR" sz="2600" dirty="0"/>
              <a:t>ais</a:t>
            </a:r>
            <a:r>
              <a:rPr lang="pt-BR" sz="2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estável, eliminando a flambagem não controlada observada no modelo de referência.</a:t>
            </a:r>
            <a:endParaRPr sz="2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"/>
          <p:cNvSpPr/>
          <p:nvPr/>
        </p:nvSpPr>
        <p:spPr>
          <a:xfrm>
            <a:off x="19545550" y="36323464"/>
            <a:ext cx="10301400" cy="31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182875" rIns="90000" bIns="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2600">
                <a:solidFill>
                  <a:schemeClr val="dk1"/>
                </a:solidFill>
              </a:rPr>
              <a:t>[1]DIPAOLO, B. P.; TOM, J. G. A study on an axial crush configuration response ofthin-wall, steel box components: The quasi-static experiments. International journalof solids and structures, v. 43, n. 25, p. 7752-7775, 2006.</a:t>
            </a:r>
            <a:endParaRPr sz="2600">
              <a:solidFill>
                <a:schemeClr val="dk1"/>
              </a:solidFill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2600">
                <a:solidFill>
                  <a:schemeClr val="dk1"/>
                </a:solidFill>
              </a:rPr>
              <a:t>[2]MA, Jiayao; YOU, Zhong. Energy absorption of thin-walled square tubes with a prefolded origami pattern—Part I: Geometry and numerical simulation. Journal of Applied Mechanics,  2013. </a:t>
            </a:r>
            <a:endParaRPr sz="2600">
              <a:solidFill>
                <a:schemeClr val="dk1"/>
              </a:solidFill>
            </a:endParaRPr>
          </a:p>
          <a:p>
            <a:pPr marL="457200" marR="0" lvl="0" indent="0" algn="just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2600">
              <a:solidFill>
                <a:schemeClr val="dk1"/>
              </a:solidFill>
            </a:endParaRPr>
          </a:p>
        </p:txBody>
      </p:sp>
      <p:sp>
        <p:nvSpPr>
          <p:cNvPr id="65" name="Google Shape;65;p1"/>
          <p:cNvSpPr/>
          <p:nvPr/>
        </p:nvSpPr>
        <p:spPr>
          <a:xfrm>
            <a:off x="20087143" y="34708456"/>
            <a:ext cx="8684700" cy="11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182875" rIns="90000" bIns="1828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Font typeface="Arial"/>
              <a:buNone/>
            </a:pPr>
            <a:r>
              <a:rPr lang="pt-BR" sz="6900" b="1" i="0" u="none" strike="noStrike" cap="none" dirty="0">
                <a:solidFill>
                  <a:srgbClr val="330155"/>
                </a:solidFill>
                <a:latin typeface="Arial"/>
                <a:ea typeface="Arial"/>
                <a:cs typeface="Arial"/>
                <a:sym typeface="Arial"/>
              </a:rPr>
              <a:t>REFERÊNCIAS</a:t>
            </a:r>
            <a:endParaRPr sz="6900" b="0" i="0" u="none" strike="noStrike" cap="none" dirty="0">
              <a:solidFill>
                <a:srgbClr val="33015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1"/>
          <p:cNvSpPr/>
          <p:nvPr/>
        </p:nvSpPr>
        <p:spPr>
          <a:xfrm>
            <a:off x="20040454" y="27913994"/>
            <a:ext cx="8684700" cy="135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182875" rIns="90000" bIns="1828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Font typeface="Arial"/>
              <a:buNone/>
            </a:pPr>
            <a:r>
              <a:rPr lang="pt-BR" sz="6900" b="1" i="0" u="none" strike="noStrike" cap="none" dirty="0">
                <a:solidFill>
                  <a:srgbClr val="330155"/>
                </a:solidFill>
                <a:latin typeface="Arial"/>
                <a:ea typeface="Arial"/>
                <a:cs typeface="Arial"/>
                <a:sym typeface="Arial"/>
              </a:rPr>
              <a:t>CONCLUSÃO</a:t>
            </a:r>
            <a:endParaRPr sz="6900" b="0" i="0" u="none" strike="noStrike" cap="none" dirty="0">
              <a:solidFill>
                <a:srgbClr val="33015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7" name="Google Shape;67;p1"/>
          <p:cNvGrpSpPr/>
          <p:nvPr/>
        </p:nvGrpSpPr>
        <p:grpSpPr>
          <a:xfrm>
            <a:off x="1097280" y="8598675"/>
            <a:ext cx="8684700" cy="1352100"/>
            <a:chOff x="1097280" y="8598600"/>
            <a:chExt cx="8684700" cy="1352100"/>
          </a:xfrm>
        </p:grpSpPr>
        <p:sp>
          <p:nvSpPr>
            <p:cNvPr id="68" name="Google Shape;68;p1"/>
            <p:cNvSpPr/>
            <p:nvPr/>
          </p:nvSpPr>
          <p:spPr>
            <a:xfrm>
              <a:off x="1097280" y="8599320"/>
              <a:ext cx="8684640" cy="1351080"/>
            </a:xfrm>
            <a:prstGeom prst="roundRect">
              <a:avLst>
                <a:gd name="adj" fmla="val 30969"/>
              </a:avLst>
            </a:prstGeom>
            <a:gradFill>
              <a:gsLst>
                <a:gs pos="5000">
                  <a:srgbClr val="F0A029"/>
                </a:gs>
                <a:gs pos="0">
                  <a:srgbClr val="330155"/>
                </a:gs>
                <a:gs pos="45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0000" tIns="91425" rIns="90000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F156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1"/>
            <p:cNvSpPr/>
            <p:nvPr/>
          </p:nvSpPr>
          <p:spPr>
            <a:xfrm>
              <a:off x="1097280" y="8598600"/>
              <a:ext cx="8684700" cy="1352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200" tIns="182875" rIns="90000" bIns="1828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900"/>
                <a:buFont typeface="Arial"/>
                <a:buNone/>
              </a:pPr>
              <a:r>
                <a:rPr lang="pt-BR" sz="6900" b="1" i="0" u="none" strike="noStrike" cap="none" dirty="0">
                  <a:solidFill>
                    <a:srgbClr val="330155"/>
                  </a:solidFill>
                  <a:latin typeface="Arial"/>
                  <a:ea typeface="Arial"/>
                  <a:cs typeface="Arial"/>
                  <a:sym typeface="Arial"/>
                </a:rPr>
                <a:t>INTRODUÇÃO</a:t>
              </a:r>
              <a:endParaRPr sz="6900" b="0" i="0" u="none" strike="noStrike" cap="none" dirty="0">
                <a:solidFill>
                  <a:srgbClr val="33015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0" name="Google Shape;70;p1"/>
          <p:cNvGrpSpPr/>
          <p:nvPr/>
        </p:nvGrpSpPr>
        <p:grpSpPr>
          <a:xfrm>
            <a:off x="891082" y="18352968"/>
            <a:ext cx="8833688" cy="1352100"/>
            <a:chOff x="1097280" y="17920838"/>
            <a:chExt cx="8833688" cy="1352100"/>
          </a:xfrm>
        </p:grpSpPr>
        <p:sp>
          <p:nvSpPr>
            <p:cNvPr id="71" name="Google Shape;71;p1"/>
            <p:cNvSpPr/>
            <p:nvPr/>
          </p:nvSpPr>
          <p:spPr>
            <a:xfrm>
              <a:off x="1097280" y="17921520"/>
              <a:ext cx="8684640" cy="1351080"/>
            </a:xfrm>
            <a:prstGeom prst="roundRect">
              <a:avLst>
                <a:gd name="adj" fmla="val 30969"/>
              </a:avLst>
            </a:prstGeom>
            <a:gradFill>
              <a:gsLst>
                <a:gs pos="0">
                  <a:srgbClr val="330155"/>
                </a:gs>
                <a:gs pos="5000">
                  <a:srgbClr val="F0A029"/>
                </a:gs>
                <a:gs pos="45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0000" tIns="91425" rIns="90000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F156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1"/>
            <p:cNvSpPr/>
            <p:nvPr/>
          </p:nvSpPr>
          <p:spPr>
            <a:xfrm>
              <a:off x="1246268" y="17920838"/>
              <a:ext cx="8684700" cy="1352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200" tIns="182875" rIns="90000" bIns="1828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900"/>
                <a:buFont typeface="Arial"/>
                <a:buNone/>
              </a:pPr>
              <a:r>
                <a:rPr lang="pt-BR" sz="6900" b="1" i="0" u="none" strike="noStrike" cap="none" dirty="0">
                  <a:solidFill>
                    <a:srgbClr val="330155"/>
                  </a:solidFill>
                  <a:latin typeface="Arial"/>
                  <a:ea typeface="Arial"/>
                  <a:cs typeface="Arial"/>
                  <a:sym typeface="Arial"/>
                </a:rPr>
                <a:t>OBJETIVOS</a:t>
              </a:r>
              <a:endParaRPr sz="6900" b="0" i="0" u="none" strike="noStrike" cap="none" dirty="0">
                <a:solidFill>
                  <a:srgbClr val="33015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74" name="Google Shape;74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844320" y="276120"/>
            <a:ext cx="2442240" cy="242712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5" name="Google Shape;75;p1"/>
          <p:cNvCxnSpPr/>
          <p:nvPr/>
        </p:nvCxnSpPr>
        <p:spPr>
          <a:xfrm>
            <a:off x="0" y="39931560"/>
            <a:ext cx="30277080" cy="20160"/>
          </a:xfrm>
          <a:prstGeom prst="straightConnector1">
            <a:avLst/>
          </a:prstGeom>
          <a:noFill/>
          <a:ln w="76200" cap="flat" cmpd="sng">
            <a:solidFill>
              <a:srgbClr val="F0A029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6" name="Google Shape;76;p1"/>
          <p:cNvSpPr/>
          <p:nvPr/>
        </p:nvSpPr>
        <p:spPr>
          <a:xfrm>
            <a:off x="1097280" y="40101840"/>
            <a:ext cx="3760920" cy="521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 i="0" u="none" strike="noStrike" cap="none" dirty="0">
                <a:solidFill>
                  <a:srgbClr val="330155"/>
                </a:solidFill>
                <a:latin typeface="Open Sans"/>
                <a:ea typeface="Open Sans"/>
                <a:cs typeface="Open Sans"/>
                <a:sym typeface="Open Sans"/>
              </a:rPr>
              <a:t>PATROCÍNIO:</a:t>
            </a:r>
            <a:endParaRPr sz="2800" b="0" i="0" u="none" strike="noStrike" cap="none" dirty="0">
              <a:solidFill>
                <a:srgbClr val="33015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1"/>
          <p:cNvSpPr/>
          <p:nvPr/>
        </p:nvSpPr>
        <p:spPr>
          <a:xfrm>
            <a:off x="16509600" y="40114440"/>
            <a:ext cx="1567800" cy="521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 i="0" u="none" strike="noStrike" cap="none" dirty="0">
                <a:solidFill>
                  <a:srgbClr val="330155"/>
                </a:solidFill>
                <a:latin typeface="Open Sans"/>
                <a:ea typeface="Open Sans"/>
                <a:cs typeface="Open Sans"/>
                <a:sym typeface="Open Sans"/>
              </a:rPr>
              <a:t>APOIO:</a:t>
            </a:r>
            <a:endParaRPr sz="2800" b="0" i="0" u="none" strike="noStrike" cap="none" dirty="0">
              <a:solidFill>
                <a:srgbClr val="33015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1"/>
          <p:cNvSpPr/>
          <p:nvPr/>
        </p:nvSpPr>
        <p:spPr>
          <a:xfrm>
            <a:off x="-2160" y="3293280"/>
            <a:ext cx="30273120" cy="252000"/>
          </a:xfrm>
          <a:prstGeom prst="rect">
            <a:avLst/>
          </a:prstGeom>
          <a:gradFill flip="none" rotWithShape="1">
            <a:gsLst>
              <a:gs pos="14000">
                <a:srgbClr val="330155"/>
              </a:gs>
              <a:gs pos="0">
                <a:srgbClr val="330155"/>
              </a:gs>
              <a:gs pos="50000">
                <a:srgbClr val="330155"/>
              </a:gs>
              <a:gs pos="100000">
                <a:srgbClr val="F0A029"/>
              </a:gs>
            </a:gsLst>
            <a:lin ang="0" scaled="1"/>
            <a:tileRect/>
          </a:gra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1"/>
          <p:cNvSpPr/>
          <p:nvPr/>
        </p:nvSpPr>
        <p:spPr>
          <a:xfrm>
            <a:off x="8816760" y="803814"/>
            <a:ext cx="12989880" cy="2460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pt-BR" sz="35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UFSJ | Universidade Federal de São João </a:t>
            </a:r>
            <a:r>
              <a:rPr lang="pt-BR" sz="35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del</a:t>
            </a:r>
            <a:r>
              <a:rPr lang="pt-BR" sz="35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-Rei</a:t>
            </a:r>
            <a:endParaRPr lang="pt-BR" sz="3500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pt-BR" sz="35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XI</a:t>
            </a:r>
            <a:r>
              <a:rPr lang="pt-BR" sz="3500" b="1" dirty="0">
                <a:solidFill>
                  <a:schemeClr val="dk1"/>
                </a:solidFill>
              </a:rPr>
              <a:t>V</a:t>
            </a:r>
            <a:r>
              <a:rPr lang="pt-BR" sz="35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CONGRESSO DE ENGENHARIAS DA UFSJ – COEN XIV</a:t>
            </a:r>
            <a:endParaRPr sz="35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algn="ctr">
              <a:buSzPts val="3600"/>
            </a:pPr>
            <a:r>
              <a:rPr lang="pt-BR" sz="3500" b="1">
                <a:solidFill>
                  <a:schemeClr val="dk1"/>
                </a:solidFill>
              </a:rPr>
              <a:t>DA SALA DE AULA À INDÚSTRIA</a:t>
            </a:r>
            <a:endParaRPr sz="35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pt-BR" sz="35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21 a 25 de setembro de 2026</a:t>
            </a:r>
            <a:endParaRPr sz="35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1" name="Google Shape;81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3959800" y="40457880"/>
            <a:ext cx="2820600" cy="155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6557840" y="40625280"/>
            <a:ext cx="1066680" cy="1307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0650680" y="40696560"/>
            <a:ext cx="1190160" cy="1208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9300320" y="40757760"/>
            <a:ext cx="1122120" cy="1103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6977680" y="40854960"/>
            <a:ext cx="2579400" cy="84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7810640" y="40652280"/>
            <a:ext cx="1226880" cy="1208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22120560" y="40696560"/>
            <a:ext cx="1642320" cy="118404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8" name="Google Shape;88;p1"/>
              <p:cNvSpPr/>
              <p:nvPr/>
            </p:nvSpPr>
            <p:spPr>
              <a:xfrm>
                <a:off x="10663350" y="17378925"/>
                <a:ext cx="9594600" cy="4221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200" tIns="182875" rIns="457200" bIns="0" anchor="t" anchorCtr="0">
                <a:noAutofit/>
              </a:bodyPr>
              <a:lstStyle/>
              <a:p>
                <a:pPr lvl="0" algn="just">
                  <a:buSzPts val="2600"/>
                </a:pPr>
                <a:r>
                  <a:rPr lang="pt-BR" sz="2400" dirty="0">
                    <a:solidFill>
                      <a:schemeClr val="dk1"/>
                    </a:solidFill>
                  </a:rPr>
                  <a:t>A Figura 4 traz os gráficos comparativos dos índices de </a:t>
                </a:r>
                <a:r>
                  <a:rPr lang="pt-BR" sz="2400" i="1" dirty="0">
                    <a:solidFill>
                      <a:schemeClr val="dk1"/>
                    </a:solidFill>
                  </a:rPr>
                  <a:t>crashworthiness</a:t>
                </a:r>
                <a:r>
                  <a:rPr lang="pt-BR" sz="2400" dirty="0">
                    <a:solidFill>
                      <a:schemeClr val="dk1"/>
                    </a:solidFill>
                  </a:rPr>
                  <a:t> avaliados. Evidenciou-se uma  significativa redução da força de pico, especialmente com o aumento da razão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400" b="1" i="1">
                            <a:latin typeface="Cambria Math" panose="02040503050406030204" pitchFamily="18" charset="0"/>
                          </a:rPr>
                          <m:t>𝑪</m:t>
                        </m:r>
                      </m:num>
                      <m:den>
                        <m:r>
                          <a:rPr lang="pt-BR" sz="2400" b="1" i="1">
                            <a:latin typeface="Cambria Math" panose="02040503050406030204" pitchFamily="18" charset="0"/>
                          </a:rPr>
                          <m:t>𝑳</m:t>
                        </m:r>
                      </m:den>
                    </m:f>
                  </m:oMath>
                </a14:m>
                <a:r>
                  <a:rPr lang="pt-BR" sz="2400" b="1" dirty="0">
                    <a:solidFill>
                      <a:schemeClr val="dk1"/>
                    </a:solidFill>
                  </a:rPr>
                  <a:t> </a:t>
                </a:r>
                <a:r>
                  <a:rPr lang="pt-BR" sz="2400" dirty="0">
                    <a:solidFill>
                      <a:schemeClr val="dk1"/>
                    </a:solidFill>
                  </a:rPr>
                  <a:t>​. Consequentemente  aumentou-se a CFE (Figura 5) dado que a mesma é obtida da relação entre a força média e a força de pico. Em contrapartida, os modelos com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400" b="1" i="1">
                            <a:latin typeface="Cambria Math" panose="02040503050406030204" pitchFamily="18" charset="0"/>
                          </a:rPr>
                          <m:t>𝑪</m:t>
                        </m:r>
                      </m:num>
                      <m:den>
                        <m:r>
                          <a:rPr lang="pt-BR" sz="2400" b="1" i="1">
                            <a:latin typeface="Cambria Math" panose="02040503050406030204" pitchFamily="18" charset="0"/>
                          </a:rPr>
                          <m:t>𝑳</m:t>
                        </m:r>
                      </m:den>
                    </m:f>
                    <m:r>
                      <a:rPr lang="pt-BR" sz="24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pt-BR" sz="24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pt-BR" sz="2400" b="1" dirty="0">
                    <a:solidFill>
                      <a:schemeClr val="dk1"/>
                    </a:solidFill>
                  </a:rPr>
                  <a:t>​ </a:t>
                </a:r>
                <a:r>
                  <a:rPr lang="pt-BR" sz="2400" dirty="0">
                    <a:solidFill>
                      <a:schemeClr val="dk1"/>
                    </a:solidFill>
                  </a:rPr>
                  <a:t>apresentaram resultados próximos ou inferiores aos da referência</a:t>
                </a:r>
                <a:endParaRPr sz="2400" dirty="0">
                  <a:solidFill>
                    <a:schemeClr val="dk1"/>
                  </a:solidFill>
                </a:endParaRPr>
              </a:p>
            </p:txBody>
          </p:sp>
        </mc:Choice>
        <mc:Fallback xmlns="">
          <p:sp>
            <p:nvSpPr>
              <p:cNvPr id="88" name="Google Shape;88;p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3350" y="17378925"/>
                <a:ext cx="9594600" cy="422160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8" name="Google Shape;98;p1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20492350" y="19825324"/>
            <a:ext cx="9001201" cy="397913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sp>
        <p:nvSpPr>
          <p:cNvPr id="100" name="Google Shape;100;p1"/>
          <p:cNvSpPr/>
          <p:nvPr/>
        </p:nvSpPr>
        <p:spPr>
          <a:xfrm>
            <a:off x="10354875" y="28036824"/>
            <a:ext cx="9001200" cy="112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182875" rIns="9000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>
                <a:solidFill>
                  <a:schemeClr val="dk1"/>
                </a:solidFill>
              </a:rPr>
              <a:t>Tabela 1 –</a:t>
            </a:r>
            <a:r>
              <a:rPr lang="pt-BR" sz="2400" dirty="0">
                <a:solidFill>
                  <a:schemeClr val="dk1"/>
                </a:solidFill>
              </a:rPr>
              <a:t>  Nomenclatura e dimensões das geometrias estudadas. (Autores)</a:t>
            </a:r>
            <a:endParaRPr sz="2400" dirty="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pt-BR" sz="2600" dirty="0">
                <a:solidFill>
                  <a:schemeClr val="dk1"/>
                </a:solidFill>
              </a:rPr>
              <a:t>As simulações de impacto usaram um bloco rígido de 70 kg com velocidade inicial de 12 m/s (5040 J). O material das </a:t>
            </a:r>
            <a:r>
              <a:rPr lang="pt-BR" sz="2600" i="1" dirty="0">
                <a:solidFill>
                  <a:schemeClr val="dk1"/>
                </a:solidFill>
              </a:rPr>
              <a:t>crash boxes </a:t>
            </a:r>
            <a:r>
              <a:rPr lang="pt-BR" sz="2600" dirty="0">
                <a:solidFill>
                  <a:schemeClr val="dk1"/>
                </a:solidFill>
              </a:rPr>
              <a:t>foi alumínio, modelado em regime </a:t>
            </a:r>
            <a:r>
              <a:rPr lang="pt-BR" sz="2600" dirty="0" err="1">
                <a:solidFill>
                  <a:schemeClr val="dk1"/>
                </a:solidFill>
              </a:rPr>
              <a:t>elasto</a:t>
            </a:r>
            <a:r>
              <a:rPr lang="pt-BR" sz="2600" dirty="0">
                <a:solidFill>
                  <a:schemeClr val="dk1"/>
                </a:solidFill>
              </a:rPr>
              <a:t>-plástico, utilizando curva experimental de tensão-deformação verdadeira. A base da </a:t>
            </a:r>
            <a:r>
              <a:rPr lang="pt-BR" sz="2600" i="1" dirty="0">
                <a:solidFill>
                  <a:schemeClr val="dk1"/>
                </a:solidFill>
              </a:rPr>
              <a:t>crash box</a:t>
            </a:r>
            <a:r>
              <a:rPr lang="pt-BR" sz="2600" dirty="0">
                <a:solidFill>
                  <a:schemeClr val="dk1"/>
                </a:solidFill>
              </a:rPr>
              <a:t> foi engastada e o bloco pôde se mover apenas na direção do impacto.</a:t>
            </a:r>
            <a:endParaRPr sz="2600" dirty="0"/>
          </a:p>
        </p:txBody>
      </p:sp>
      <p:pic>
        <p:nvPicPr>
          <p:cNvPr id="101" name="Google Shape;101;p1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11366861" y="28926051"/>
            <a:ext cx="7135375" cy="6305337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"/>
          <p:cNvSpPr/>
          <p:nvPr/>
        </p:nvSpPr>
        <p:spPr>
          <a:xfrm>
            <a:off x="11302550" y="16550778"/>
            <a:ext cx="8684700" cy="4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91425" rIns="9000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>
                <a:solidFill>
                  <a:schemeClr val="dk1"/>
                </a:solidFill>
              </a:rPr>
              <a:t>Figura 3 </a:t>
            </a:r>
            <a:r>
              <a:rPr lang="pt-BR" sz="2400" dirty="0">
                <a:solidFill>
                  <a:schemeClr val="dk1"/>
                </a:solidFill>
              </a:rPr>
              <a:t>–  </a:t>
            </a:r>
            <a:r>
              <a:rPr lang="pt-BR" sz="2400" i="1" dirty="0">
                <a:solidFill>
                  <a:schemeClr val="dk1"/>
                </a:solidFill>
              </a:rPr>
              <a:t>Crash boxes</a:t>
            </a:r>
            <a:r>
              <a:rPr lang="pt-BR" sz="2400" dirty="0">
                <a:solidFill>
                  <a:schemeClr val="dk1"/>
                </a:solidFill>
              </a:rPr>
              <a:t> antes e ao final da simulação de impacto. (Autores)</a:t>
            </a:r>
            <a:endParaRPr sz="2400" dirty="0">
              <a:solidFill>
                <a:schemeClr val="dk1"/>
              </a:solidFill>
            </a:endParaRPr>
          </a:p>
        </p:txBody>
      </p:sp>
      <p:sp>
        <p:nvSpPr>
          <p:cNvPr id="103" name="Google Shape;103;p1"/>
          <p:cNvSpPr/>
          <p:nvPr/>
        </p:nvSpPr>
        <p:spPr>
          <a:xfrm>
            <a:off x="10969355" y="25454456"/>
            <a:ext cx="8684700" cy="4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91425" rIns="9000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>
                <a:solidFill>
                  <a:schemeClr val="dk1"/>
                </a:solidFill>
              </a:rPr>
              <a:t>Figura 4 </a:t>
            </a:r>
            <a:r>
              <a:rPr lang="pt-BR" sz="2400" dirty="0">
                <a:solidFill>
                  <a:schemeClr val="dk1"/>
                </a:solidFill>
              </a:rPr>
              <a:t>–  Gráfico comparativo dos índices de </a:t>
            </a:r>
            <a:r>
              <a:rPr lang="pt-BR" sz="2400" i="1" dirty="0">
                <a:solidFill>
                  <a:schemeClr val="dk1"/>
                </a:solidFill>
              </a:rPr>
              <a:t>crashworthiness</a:t>
            </a:r>
            <a:r>
              <a:rPr lang="pt-BR" sz="2400" dirty="0">
                <a:solidFill>
                  <a:schemeClr val="dk1"/>
                </a:solidFill>
              </a:rPr>
              <a:t> (Autores)</a:t>
            </a:r>
            <a:endParaRPr sz="2400" dirty="0">
              <a:solidFill>
                <a:schemeClr val="dk1"/>
              </a:solidFill>
            </a:endParaRPr>
          </a:p>
        </p:txBody>
      </p:sp>
      <p:sp>
        <p:nvSpPr>
          <p:cNvPr id="104" name="Google Shape;104;p1"/>
          <p:cNvSpPr/>
          <p:nvPr/>
        </p:nvSpPr>
        <p:spPr>
          <a:xfrm>
            <a:off x="720000" y="29463393"/>
            <a:ext cx="8684700" cy="7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91425" rIns="90000" bIns="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400" b="1">
                <a:solidFill>
                  <a:schemeClr val="dk1"/>
                </a:solidFill>
              </a:rPr>
              <a:t>Figura 1 </a:t>
            </a:r>
            <a:r>
              <a:rPr lang="pt-BR" sz="2400">
                <a:solidFill>
                  <a:schemeClr val="dk1"/>
                </a:solidFill>
              </a:rPr>
              <a:t>– Padrão de origami </a:t>
            </a:r>
            <a:r>
              <a:rPr lang="pt-BR" sz="2400" i="1">
                <a:solidFill>
                  <a:schemeClr val="dk1"/>
                </a:solidFill>
              </a:rPr>
              <a:t>Miura-ori</a:t>
            </a:r>
            <a:r>
              <a:rPr lang="pt-BR" sz="2400">
                <a:solidFill>
                  <a:schemeClr val="dk1"/>
                </a:solidFill>
              </a:rPr>
              <a:t>  aberto em um plano. (Adaptado de MA; YOU 2013)</a:t>
            </a:r>
            <a:endParaRPr sz="240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</p:txBody>
      </p:sp>
      <p:sp>
        <p:nvSpPr>
          <p:cNvPr id="105" name="Google Shape;105;p1"/>
          <p:cNvSpPr/>
          <p:nvPr/>
        </p:nvSpPr>
        <p:spPr>
          <a:xfrm>
            <a:off x="939100" y="35863188"/>
            <a:ext cx="8684700" cy="11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91425" rIns="90000" bIns="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400" b="1" dirty="0">
                <a:solidFill>
                  <a:schemeClr val="dk1"/>
                </a:solidFill>
              </a:rPr>
              <a:t>Figura 2 – </a:t>
            </a:r>
            <a:r>
              <a:rPr lang="pt-BR" sz="2400" dirty="0">
                <a:solidFill>
                  <a:schemeClr val="dk1"/>
                </a:solidFill>
              </a:rPr>
              <a:t> Deformação na </a:t>
            </a:r>
            <a:r>
              <a:rPr lang="pt-BR" sz="2400" i="1" dirty="0">
                <a:solidFill>
                  <a:schemeClr val="dk1"/>
                </a:solidFill>
              </a:rPr>
              <a:t>crash box </a:t>
            </a:r>
            <a:r>
              <a:rPr lang="pt-BR" sz="2400" dirty="0">
                <a:solidFill>
                  <a:schemeClr val="dk1"/>
                </a:solidFill>
              </a:rPr>
              <a:t>original e os dois modelos de célula de origami escolhidas. </a:t>
            </a:r>
            <a:r>
              <a:rPr lang="pt-BR" sz="2000" dirty="0">
                <a:solidFill>
                  <a:schemeClr val="dk1"/>
                </a:solidFill>
              </a:rPr>
              <a:t>(</a:t>
            </a:r>
            <a:r>
              <a:rPr lang="pt-BR" sz="2400" dirty="0">
                <a:solidFill>
                  <a:schemeClr val="dk1"/>
                </a:solidFill>
              </a:rPr>
              <a:t>Autores</a:t>
            </a:r>
            <a:r>
              <a:rPr lang="pt-BR" sz="2000" dirty="0">
                <a:solidFill>
                  <a:schemeClr val="dk1"/>
                </a:solidFill>
              </a:rPr>
              <a:t>)</a:t>
            </a:r>
            <a:endParaRPr sz="2000" dirty="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2000" b="1" dirty="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Google Shape;106;p1"/>
              <p:cNvSpPr/>
              <p:nvPr/>
            </p:nvSpPr>
            <p:spPr>
              <a:xfrm>
                <a:off x="780875" y="24647188"/>
                <a:ext cx="9001200" cy="2372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200" tIns="182875" rIns="457200" bIns="0" anchor="t" anchorCtr="0">
                <a:noAutofit/>
              </a:bodyPr>
              <a:lstStyle/>
              <a:p>
                <a:pPr lvl="0" algn="just">
                  <a:buSzPts val="2600"/>
                </a:pPr>
                <a:r>
                  <a:rPr lang="pt-BR" sz="2600" dirty="0">
                    <a:solidFill>
                      <a:schemeClr val="dk1"/>
                    </a:solidFill>
                  </a:rPr>
                  <a:t>Para a comparação das estruturas do presente estudo,  focou-se em dois parâmetros geométricos: a razão dimensional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400" b="1" i="1">
                            <a:latin typeface="Cambria Math" panose="02040503050406030204" pitchFamily="18" charset="0"/>
                          </a:rPr>
                          <m:t>𝑪</m:t>
                        </m:r>
                      </m:num>
                      <m:den>
                        <m:r>
                          <a:rPr lang="pt-BR" sz="2400" b="1" i="1">
                            <a:latin typeface="Cambria Math" panose="02040503050406030204" pitchFamily="18" charset="0"/>
                          </a:rPr>
                          <m:t>𝑳</m:t>
                        </m:r>
                      </m:den>
                    </m:f>
                  </m:oMath>
                </a14:m>
                <a:r>
                  <a:rPr lang="pt-BR" sz="2400" b="1" dirty="0">
                    <a:solidFill>
                      <a:schemeClr val="dk1"/>
                    </a:solidFill>
                  </a:rPr>
                  <a:t> </a:t>
                </a:r>
                <a:r>
                  <a:rPr lang="pt-BR" sz="2600" dirty="0">
                    <a:solidFill>
                      <a:schemeClr val="dk1"/>
                    </a:solidFill>
                  </a:rPr>
                  <a:t>do padrão </a:t>
                </a:r>
                <a:r>
                  <a:rPr lang="pt-BR" sz="2600" i="1" dirty="0">
                    <a:solidFill>
                      <a:schemeClr val="dk1"/>
                    </a:solidFill>
                  </a:rPr>
                  <a:t>Miura-Ori </a:t>
                </a:r>
                <a:r>
                  <a:rPr lang="pt-BR" sz="2600" dirty="0">
                    <a:solidFill>
                      <a:schemeClr val="dk1"/>
                    </a:solidFill>
                  </a:rPr>
                  <a:t>(Figura 1) e  o número de módulos, definidos como 4 e 8 com base na deformação da</a:t>
                </a:r>
                <a:r>
                  <a:rPr lang="pt-BR" sz="2600" i="1" dirty="0">
                    <a:solidFill>
                      <a:schemeClr val="dk1"/>
                    </a:solidFill>
                  </a:rPr>
                  <a:t> crash box </a:t>
                </a:r>
                <a:r>
                  <a:rPr lang="pt-BR" sz="2600" dirty="0">
                    <a:solidFill>
                      <a:schemeClr val="dk1"/>
                    </a:solidFill>
                  </a:rPr>
                  <a:t>de referência (Figura 2)</a:t>
                </a:r>
                <a:endParaRPr sz="26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06" name="Google Shape;106;p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875" y="24647188"/>
                <a:ext cx="9001200" cy="2372100"/>
              </a:xfrm>
              <a:prstGeom prst="rect">
                <a:avLst/>
              </a:prstGeom>
              <a:blipFill>
                <a:blip r:embed="rId24"/>
                <a:stretch>
                  <a:fillRect b="-514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Google Shape;107;p1"/>
              <p:cNvSpPr txBox="1"/>
              <p:nvPr/>
            </p:nvSpPr>
            <p:spPr>
              <a:xfrm>
                <a:off x="939088" y="37072150"/>
                <a:ext cx="8684700" cy="231682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lvl="0" algn="just"/>
                <a:r>
                  <a:rPr lang="pt-BR" sz="2600" dirty="0">
                    <a:solidFill>
                      <a:schemeClr val="dk1"/>
                    </a:solidFill>
                  </a:rPr>
                  <a:t>Foram propostas 6 geometrias de </a:t>
                </a:r>
                <a:r>
                  <a:rPr lang="pt-BR" sz="2600" i="1" dirty="0">
                    <a:solidFill>
                      <a:schemeClr val="dk1"/>
                    </a:solidFill>
                  </a:rPr>
                  <a:t>crash box</a:t>
                </a:r>
                <a:r>
                  <a:rPr lang="pt-BR" sz="2600" dirty="0">
                    <a:solidFill>
                      <a:schemeClr val="dk1"/>
                    </a:solidFill>
                  </a:rPr>
                  <a:t>, todas com 250 mm de altura, base quadrada de 92 mm de lado e 2,5 mm de espessura. Variou-se a razão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400" b="1" i="1">
                            <a:latin typeface="Cambria Math" panose="02040503050406030204" pitchFamily="18" charset="0"/>
                          </a:rPr>
                          <m:t>𝑪</m:t>
                        </m:r>
                      </m:num>
                      <m:den>
                        <m:r>
                          <a:rPr lang="pt-BR" sz="2400" b="1" i="1">
                            <a:latin typeface="Cambria Math" panose="02040503050406030204" pitchFamily="18" charset="0"/>
                          </a:rPr>
                          <m:t>𝑳</m:t>
                        </m:r>
                      </m:den>
                    </m:f>
                  </m:oMath>
                </a14:m>
                <a:r>
                  <a:rPr lang="pt-BR" sz="2800" dirty="0">
                    <a:solidFill>
                      <a:schemeClr val="dk1"/>
                    </a:solidFill>
                  </a:rPr>
                  <a:t>  </a:t>
                </a:r>
                <a:r>
                  <a:rPr lang="pt-BR" sz="2600" dirty="0">
                    <a:solidFill>
                      <a:schemeClr val="dk1"/>
                    </a:solidFill>
                  </a:rPr>
                  <a:t> progressivamente tanto com 4 quanto 8 módulos, a Tabela 1 traz as dimensões das geometrias.</a:t>
                </a:r>
                <a:endParaRPr sz="2600" dirty="0">
                  <a:solidFill>
                    <a:schemeClr val="dk1"/>
                  </a:solidFill>
                </a:endParaRPr>
              </a:p>
            </p:txBody>
          </p:sp>
        </mc:Choice>
        <mc:Fallback xmlns="">
          <p:sp>
            <p:nvSpPr>
              <p:cNvPr id="107" name="Google Shape;107;p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088" y="37072150"/>
                <a:ext cx="8684700" cy="2316822"/>
              </a:xfrm>
              <a:prstGeom prst="rect">
                <a:avLst/>
              </a:prstGeom>
              <a:blipFill>
                <a:blip r:embed="rId25"/>
                <a:stretch>
                  <a:fillRect l="-1263" t="-263" r="-1263" b="-368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9" name="Google Shape;109;p1"/>
          <p:cNvSpPr/>
          <p:nvPr/>
        </p:nvSpPr>
        <p:spPr>
          <a:xfrm>
            <a:off x="20650605" y="15341506"/>
            <a:ext cx="8684700" cy="4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91425" rIns="9000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>
                <a:solidFill>
                  <a:schemeClr val="dk1"/>
                </a:solidFill>
              </a:rPr>
              <a:t>Figura 5</a:t>
            </a:r>
            <a:r>
              <a:rPr lang="pt-BR" sz="2400" dirty="0">
                <a:solidFill>
                  <a:schemeClr val="dk1"/>
                </a:solidFill>
              </a:rPr>
              <a:t> –  Gráfico da Eficiência da Absorção de Energia. (Autores)</a:t>
            </a:r>
            <a:endParaRPr sz="2400" dirty="0">
              <a:solidFill>
                <a:schemeClr val="dk1"/>
              </a:solidFill>
            </a:endParaRPr>
          </a:p>
        </p:txBody>
      </p:sp>
      <p:sp>
        <p:nvSpPr>
          <p:cNvPr id="110" name="Google Shape;110;p1"/>
          <p:cNvSpPr/>
          <p:nvPr/>
        </p:nvSpPr>
        <p:spPr>
          <a:xfrm>
            <a:off x="20422450" y="16383200"/>
            <a:ext cx="8547600" cy="3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182875" rIns="457200" bIns="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pt-BR" sz="2600" dirty="0">
                <a:solidFill>
                  <a:schemeClr val="dk1"/>
                </a:solidFill>
              </a:rPr>
              <a:t>O modelo M8-C30 apresentou o melhor desempenho global. Comparado a referência, ele alcançou uma redução de 58,2% na força de pico e um aumento de 108,4% na CFE.</a:t>
            </a:r>
            <a:endParaRPr sz="2600" dirty="0">
              <a:solidFill>
                <a:schemeClr val="dk1"/>
              </a:solidFill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pt-BR" sz="2600" dirty="0">
                <a:solidFill>
                  <a:schemeClr val="dk1"/>
                </a:solidFill>
              </a:rPr>
              <a:t>Por fim, a </a:t>
            </a:r>
            <a:r>
              <a:rPr lang="pt-BR" sz="2600">
                <a:solidFill>
                  <a:schemeClr val="dk1"/>
                </a:solidFill>
              </a:rPr>
              <a:t>Figura 6 </a:t>
            </a:r>
            <a:r>
              <a:rPr lang="pt-BR" sz="2600" dirty="0">
                <a:solidFill>
                  <a:schemeClr val="dk1"/>
                </a:solidFill>
              </a:rPr>
              <a:t>traz as curvas de força x tempo das 2 melhores geometria, que apresentam uma absorção de energia mais uniforme e controlada.</a:t>
            </a:r>
            <a:endParaRPr sz="2600" dirty="0">
              <a:solidFill>
                <a:schemeClr val="dk1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600" dirty="0">
              <a:solidFill>
                <a:schemeClr val="dk1"/>
              </a:solidFill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endParaRPr sz="2600" dirty="0">
              <a:solidFill>
                <a:schemeClr val="dk1"/>
              </a:solidFill>
            </a:endParaRPr>
          </a:p>
        </p:txBody>
      </p:sp>
      <p:pic>
        <p:nvPicPr>
          <p:cNvPr id="111" name="Google Shape;111;p1"/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10925175" y="20985513"/>
            <a:ext cx="9144001" cy="4221726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"/>
          <p:cNvSpPr/>
          <p:nvPr/>
        </p:nvSpPr>
        <p:spPr>
          <a:xfrm>
            <a:off x="20388670" y="23734437"/>
            <a:ext cx="8684700" cy="8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91425" rIns="90000" bIns="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400" b="1" dirty="0">
                <a:solidFill>
                  <a:schemeClr val="dk1"/>
                </a:solidFill>
              </a:rPr>
              <a:t>Figura 6 </a:t>
            </a:r>
            <a:r>
              <a:rPr lang="pt-BR" sz="2400" dirty="0">
                <a:solidFill>
                  <a:schemeClr val="dk1"/>
                </a:solidFill>
              </a:rPr>
              <a:t>–  Comparação da força de reação no tempo dos 2 melhores modelos com a referência (Autores)</a:t>
            </a:r>
            <a:endParaRPr sz="2400" dirty="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400" b="1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03EF7095-9DD2-1117-14A0-04E8DD179470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361643" y="26945470"/>
            <a:ext cx="6041554" cy="2576545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0CD8BBD9-304A-82AC-6FE0-9A1039A5707A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1000459" y="13333848"/>
            <a:ext cx="9033073" cy="308013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1F1686E6-6DAD-E180-C834-D8CD0ED59D09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2541872" y="30497326"/>
            <a:ext cx="5383060" cy="5365862"/>
          </a:xfrm>
          <a:prstGeom prst="rect">
            <a:avLst/>
          </a:prstGeom>
        </p:spPr>
      </p:pic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xmlns="" id="{D71D0B3B-7770-0CA0-1BB6-F93C31A6729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1783465"/>
              </p:ext>
            </p:extLst>
          </p:nvPr>
        </p:nvGraphicFramePr>
        <p:xfrm>
          <a:off x="20719150" y="11093700"/>
          <a:ext cx="8250900" cy="4146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0"/>
          </a:graphicData>
        </a:graphic>
      </p:graphicFrame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65F1FA51-8727-26B0-8E8D-615FA3929143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2440496" y="162615"/>
            <a:ext cx="5243707" cy="294958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616</Words>
  <Application>Microsoft Office PowerPoint</Application>
  <PresentationFormat>Personalizar</PresentationFormat>
  <Paragraphs>60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7" baseType="lpstr">
      <vt:lpstr>Times New Roman</vt:lpstr>
      <vt:lpstr>Arial</vt:lpstr>
      <vt:lpstr>Open Sans</vt:lpstr>
      <vt:lpstr>Cambria Math</vt:lpstr>
      <vt:lpstr>Trebuchet MS</vt:lpstr>
      <vt:lpstr>Simple Light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Conta da Microsoft</cp:lastModifiedBy>
  <cp:revision>11</cp:revision>
  <dcterms:modified xsi:type="dcterms:W3CDTF">2026-07-02T12:38:40Z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</vt:i4>
  </property>
  <property fmtid="{D5CDD505-2E9C-101B-9397-08002B2CF9AE}" pid="3" name="PresentationFormat">
    <vt:lpwstr>Personalizar</vt:lpwstr>
  </property>
  <property fmtid="{D5CDD505-2E9C-101B-9397-08002B2CF9AE}" pid="4" name="Slides">
    <vt:i4>1</vt:i4>
  </property>
</Properties>
</file>